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slideshow.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jpeg" ContentType="image/jpeg"/>
  <Override PartName="/ppt/notesSlides/notesSlide10.xml" ContentType="application/vnd.openxmlformats-officedocument.presentationml.notesSlide+xml"/>
  <Override PartName="/ppt/media/image8.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9.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b="def" i="def"/>
      <a:tcStyle>
        <a:tcBdr/>
        <a:fill>
          <a:solidFill>
            <a:srgbClr val="EEEE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0D4CB"/>
          </a:solidFill>
        </a:fill>
      </a:tcStyle>
    </a:wholeTbl>
    <a:band2H>
      <a:tcTxStyle b="def" i="def"/>
      <a:tcStyle>
        <a:tcBdr/>
        <a:fill>
          <a:solidFill>
            <a:srgbClr val="F8EB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0" name="Shape 140"/>
          <p:cNvSpPr/>
          <p:nvPr>
            <p:ph type="sldImg"/>
          </p:nvPr>
        </p:nvSpPr>
        <p:spPr>
          <a:xfrm>
            <a:off x="1143000" y="685800"/>
            <a:ext cx="4572000" cy="3429000"/>
          </a:xfrm>
          <a:prstGeom prst="rect">
            <a:avLst/>
          </a:prstGeom>
        </p:spPr>
        <p:txBody>
          <a:bodyPr/>
          <a:lstStyle/>
          <a:p>
            <a:pPr/>
          </a:p>
        </p:txBody>
      </p:sp>
      <p:sp>
        <p:nvSpPr>
          <p:cNvPr id="141" name="Shape 1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lvl1pPr>
              <a:defRPr i="1"/>
            </a:lvl1pPr>
          </a:lstStyle>
          <a:p>
            <a:pPr/>
            <a:r>
              <a:t>Just think about how many times you have already read things today. It really is a vital skill.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Model the process on a flipchart for the parents to see.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lvl1pPr>
              <a:defRPr i="1"/>
            </a:lvl1pPr>
          </a:lstStyle>
          <a:p>
            <a:pPr/>
            <a:r>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lvl1pPr>
              <a:defRPr i="1"/>
            </a:lvl1pPr>
          </a:lstStyle>
          <a:p>
            <a:pPr/>
            <a:r>
              <a:t>We assess your child every six weeks to check progress. Any child who needs extra support has daily keep-up sessions planned for them.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lvl1pPr>
              <a:defRPr i="1"/>
            </a:lvl1pPr>
          </a:lstStyle>
          <a:p>
            <a:pPr/>
            <a:r>
              <a:t>Celebrate child’s success at school, make time for reading at home!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lvl1pPr>
              <a:defRPr i="1"/>
            </a:lvl1pPr>
          </a:lstStyle>
          <a:p>
            <a:pPr/>
            <a:r>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defRPr i="1"/>
            </a:pPr>
            <a:r>
              <a:t>It is really important that you pronounce the sounds correctly at home if you are supporting your child. These videos are on the website for you to refer to and if you are unsure, please ask your child’s teacher.</a:t>
            </a:r>
          </a:p>
          <a:p>
            <a:pPr/>
            <a:endParaRPr i="1"/>
          </a:p>
          <a:p>
            <a:pPr/>
            <a:r>
              <a:t>Show the parents where to access the videos on the website and play them! </a:t>
            </a:r>
            <a:br/>
            <a:br/>
            <a:r>
              <a:t>https://www.littlewandlelettersandsounds.org.uk/resources/for-parents/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defRPr i="1"/>
            </a:pPr>
            <a:r>
              <a:t>It sounds complicated but it really isn’t!</a:t>
            </a:r>
          </a:p>
          <a:p>
            <a:pP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defRPr i="1"/>
            </a:pPr>
            <a:r>
              <a:t>Some children learn to blend really quickly, and others take a little longer. If your child is finding it difficult, ask your child’s teacher for ways to help at home – playing blending games at home is so helpful!</a:t>
            </a:r>
          </a:p>
          <a:p>
            <a:pPr/>
            <a:br>
              <a:rPr i="1"/>
            </a:br>
            <a:r>
              <a:t>Show parents this video from the website: https://www.littlewandlelettersandsounds.org.uk/resources/for-parents/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Explain what each word means – use our glossary to help: https://www.littlewandlelettersandsounds.org.uk/resources/my-letters-and-sounds/getting-started/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lvl1pPr>
              <a:defRPr i="1"/>
            </a:lvl1pPr>
          </a:lstStyle>
          <a:p>
            <a:pPr/>
            <a:r>
              <a:t>We usually teach four new sounds a week and have a review lesson on a Friday. You will get a list of the sounds that we are learning to have at home. This will help you with formation and pronunciation.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lvl1pPr>
              <a:defRPr i="1"/>
            </a:lvl1pPr>
          </a:lstStyle>
          <a:p>
            <a:pPr/>
            <a:r>
              <a:t>We will work our way through the whole Little Wandle Programme until your child can read fluently.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lvl1pPr>
              <a:defRPr i="1"/>
            </a:lvl1pPr>
          </a:lstStyle>
          <a:p>
            <a:pPr/>
            <a:r>
              <a:t>There are specific resources for the Little Wandle Programme which the children will be very familiar with. Each sound that we teach to begin with has either a mnemonic (like the astronaut that you can see here) or a phrase like boing-boing for ‘oi’. This helps the children recognise and remember the graphemes. Every time we teach a new sound, we also read words during the phonics lesson that contain that new sound so that the children practise what they have learned. We then go on to reading a sentence containing some of those words. We have displays in the classroom and on the tables to support the children throughout the day.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defRPr i="1"/>
            </a:pPr>
            <a:r>
              <a:t>This is an example of what the children learn in Year 1.</a:t>
            </a:r>
          </a:p>
          <a:p>
            <a:pPr>
              <a:defRPr i="1"/>
            </a:pPr>
          </a:p>
          <a:p>
            <a:pPr>
              <a:defRPr i="1"/>
            </a:pPr>
            <a:r>
              <a:t>Children learn that there are graphemes that can have different sounds and sounds that can be made with different letters. </a:t>
            </a:r>
          </a:p>
          <a:p>
            <a:pPr/>
            <a:endParaRPr i="1"/>
          </a:p>
          <a:p>
            <a:pPr/>
            <a:r>
              <a:t>Use the backs and fronts of Phase 5 cards to show ‘ea’ and ‘ow’.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r>
              <a:t>Have a look at this video on the website: https://www.littlewandlelettersandsounds.org.uk/resources/for-parents/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pic>
        <p:nvPicPr>
          <p:cNvPr id="12" name="Picture 3" descr="Picture 3"/>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3" name="Slide Number"/>
          <p:cNvSpPr txBox="1"/>
          <p:nvPr>
            <p:ph type="sldNum" sz="quarter" idx="2"/>
          </p:nvPr>
        </p:nvSpPr>
        <p:spPr>
          <a:xfrm>
            <a:off x="11095180" y="6413968"/>
            <a:ext cx="258621" cy="24830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bg>
      <p:bgPr>
        <a:solidFill>
          <a:srgbClr val="0C4F76"/>
        </a:solidFill>
      </p:bgPr>
    </p:bg>
    <p:spTree>
      <p:nvGrpSpPr>
        <p:cNvPr id="1" name=""/>
        <p:cNvGrpSpPr/>
        <p:nvPr/>
      </p:nvGrpSpPr>
      <p:grpSpPr>
        <a:xfrm>
          <a:off x="0" y="0"/>
          <a:ext cx="0" cy="0"/>
          <a:chOff x="0" y="0"/>
          <a:chExt cx="0" cy="0"/>
        </a:xfrm>
      </p:grpSpPr>
      <p:pic>
        <p:nvPicPr>
          <p:cNvPr id="93" name="Picture 7" descr="Picture 7"/>
          <p:cNvPicPr>
            <a:picLocks noChangeAspect="1"/>
          </p:cNvPicPr>
          <p:nvPr/>
        </p:nvPicPr>
        <p:blipFill>
          <a:blip r:embed="rId2">
            <a:extLst/>
          </a:blip>
          <a:stretch>
            <a:fillRect/>
          </a:stretch>
        </p:blipFill>
        <p:spPr>
          <a:xfrm>
            <a:off x="10683292" y="260647"/>
            <a:ext cx="1266576" cy="1260002"/>
          </a:xfrm>
          <a:prstGeom prst="rect">
            <a:avLst/>
          </a:prstGeom>
          <a:ln w="12700">
            <a:miter lim="400000"/>
          </a:ln>
        </p:spPr>
      </p:pic>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Blank">
    <p:bg>
      <p:bgPr>
        <a:solidFill>
          <a:srgbClr val="8AAD2C"/>
        </a:solidFill>
      </p:bgPr>
    </p:bg>
    <p:spTree>
      <p:nvGrpSpPr>
        <p:cNvPr id="1" name=""/>
        <p:cNvGrpSpPr/>
        <p:nvPr/>
      </p:nvGrpSpPr>
      <p:grpSpPr>
        <a:xfrm>
          <a:off x="0" y="0"/>
          <a:ext cx="0" cy="0"/>
          <a:chOff x="0" y="0"/>
          <a:chExt cx="0" cy="0"/>
        </a:xfrm>
      </p:grpSpPr>
      <p:pic>
        <p:nvPicPr>
          <p:cNvPr id="101" name="Picture 7" descr="Picture 7"/>
          <p:cNvPicPr>
            <a:picLocks noChangeAspect="1"/>
          </p:cNvPicPr>
          <p:nvPr/>
        </p:nvPicPr>
        <p:blipFill>
          <a:blip r:embed="rId2">
            <a:extLst/>
          </a:blip>
          <a:stretch>
            <a:fillRect/>
          </a:stretch>
        </p:blipFill>
        <p:spPr>
          <a:xfrm>
            <a:off x="10683292" y="260647"/>
            <a:ext cx="1266576" cy="1260002"/>
          </a:xfrm>
          <a:prstGeom prst="rect">
            <a:avLst/>
          </a:prstGeom>
          <a:ln w="12700">
            <a:miter lim="400000"/>
          </a:ln>
        </p:spPr>
      </p:pic>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bg>
      <p:bgPr>
        <a:solidFill>
          <a:srgbClr val="DC3C64"/>
        </a:solidFill>
      </p:bgPr>
    </p:bg>
    <p:spTree>
      <p:nvGrpSpPr>
        <p:cNvPr id="1" name=""/>
        <p:cNvGrpSpPr/>
        <p:nvPr/>
      </p:nvGrpSpPr>
      <p:grpSpPr>
        <a:xfrm>
          <a:off x="0" y="0"/>
          <a:ext cx="0" cy="0"/>
          <a:chOff x="0" y="0"/>
          <a:chExt cx="0" cy="0"/>
        </a:xfrm>
      </p:grpSpPr>
      <p:pic>
        <p:nvPicPr>
          <p:cNvPr id="109" name="Picture 7" descr="Picture 7"/>
          <p:cNvPicPr>
            <a:picLocks noChangeAspect="1"/>
          </p:cNvPicPr>
          <p:nvPr/>
        </p:nvPicPr>
        <p:blipFill>
          <a:blip r:embed="rId2">
            <a:extLst/>
          </a:blip>
          <a:stretch>
            <a:fillRect/>
          </a:stretch>
        </p:blipFill>
        <p:spPr>
          <a:xfrm>
            <a:off x="10683292" y="260647"/>
            <a:ext cx="1266576" cy="1260002"/>
          </a:xfrm>
          <a:prstGeom prst="rect">
            <a:avLst/>
          </a:prstGeom>
          <a:ln w="12700">
            <a:miter lim="400000"/>
          </a:ln>
        </p:spPr>
      </p:pic>
      <p:sp>
        <p:nvSpPr>
          <p:cNvPr id="110" name="Title Text"/>
          <p:cNvSpPr txBox="1"/>
          <p:nvPr>
            <p:ph type="title"/>
          </p:nvPr>
        </p:nvSpPr>
        <p:spPr>
          <a:xfrm>
            <a:off x="838200" y="365125"/>
            <a:ext cx="10515600" cy="1325563"/>
          </a:xfrm>
          <a:prstGeom prst="rect">
            <a:avLst/>
          </a:prstGeom>
        </p:spPr>
        <p:txBody>
          <a:bodyPr anchor="t"/>
          <a:lstStyle>
            <a:lvl1pPr>
              <a:defRPr sz="4400">
                <a:solidFill>
                  <a:srgbClr val="000000"/>
                </a:solidFill>
                <a:latin typeface="Calibri Light"/>
                <a:ea typeface="Calibri Light"/>
                <a:cs typeface="Calibri Light"/>
                <a:sym typeface="Calibri Light"/>
              </a:defRPr>
            </a:lvl1pPr>
          </a:lstStyle>
          <a:p>
            <a:pPr/>
            <a:r>
              <a:t>Title Text</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pic>
        <p:nvPicPr>
          <p:cNvPr id="118" name="Picture 2" descr="Picture 2"/>
          <p:cNvPicPr>
            <a:picLocks noChangeAspect="1"/>
          </p:cNvPicPr>
          <p:nvPr/>
        </p:nvPicPr>
        <p:blipFill>
          <a:blip r:embed="rId2">
            <a:extLst/>
          </a:blip>
          <a:stretch>
            <a:fillRect/>
          </a:stretch>
        </p:blipFill>
        <p:spPr>
          <a:xfrm>
            <a:off x="10704510" y="260647"/>
            <a:ext cx="1224138" cy="1224138"/>
          </a:xfrm>
          <a:prstGeom prst="rect">
            <a:avLst/>
          </a:prstGeom>
          <a:ln w="12700">
            <a:miter lim="400000"/>
          </a:ln>
        </p:spPr>
      </p:pic>
      <p:sp>
        <p:nvSpPr>
          <p:cNvPr id="119" name="Rounded Rectangle 3"/>
          <p:cNvSpPr/>
          <p:nvPr/>
        </p:nvSpPr>
        <p:spPr>
          <a:xfrm>
            <a:off x="227346" y="1628799"/>
            <a:ext cx="11737307" cy="4968555"/>
          </a:xfrm>
          <a:prstGeom prst="roundRect">
            <a:avLst>
              <a:gd name="adj" fmla="val 5021"/>
            </a:avLst>
          </a:prstGeom>
          <a:solidFill>
            <a:srgbClr val="0C4F76"/>
          </a:solidFill>
          <a:ln w="12700">
            <a:miter lim="400000"/>
          </a:ln>
        </p:spPr>
        <p:txBody>
          <a:bodyPr lIns="45718" tIns="45718" rIns="45718" bIns="45718" anchor="ctr"/>
          <a:lstStyle/>
          <a:p>
            <a:pPr algn="ctr">
              <a:defRPr>
                <a:solidFill>
                  <a:srgbClr val="FFFFFF"/>
                </a:solidFill>
              </a:defRPr>
            </a:pPr>
          </a:p>
        </p:txBody>
      </p:sp>
      <p:sp>
        <p:nvSpPr>
          <p:cNvPr id="120" name="Body Level One…"/>
          <p:cNvSpPr txBox="1"/>
          <p:nvPr>
            <p:ph type="body" sz="half" idx="1" hasCustomPrompt="1"/>
          </p:nvPr>
        </p:nvSpPr>
        <p:spPr>
          <a:xfrm>
            <a:off x="1488002" y="2636910"/>
            <a:ext cx="9215997" cy="3168354"/>
          </a:xfrm>
          <a:prstGeom prst="rect">
            <a:avLst/>
          </a:prstGeom>
        </p:spPr>
        <p:txBody>
          <a:bodyPr anchor="ctr"/>
          <a:lstStyle>
            <a:lvl1pPr marL="0" indent="0" algn="ctr">
              <a:lnSpc>
                <a:spcPct val="120000"/>
              </a:lnSpc>
              <a:buSzTx/>
              <a:buFontTx/>
              <a:buNone/>
              <a:defRPr b="1" sz="2600">
                <a:solidFill>
                  <a:srgbClr val="FFFFFF"/>
                </a:solidFill>
              </a:defRPr>
            </a:lvl1pPr>
            <a:lvl2pPr marL="0" indent="0" algn="ctr">
              <a:lnSpc>
                <a:spcPct val="120000"/>
              </a:lnSpc>
              <a:buSzTx/>
              <a:buFontTx/>
              <a:buNone/>
              <a:defRPr b="1" sz="2600">
                <a:solidFill>
                  <a:srgbClr val="FFFFFF"/>
                </a:solidFill>
              </a:defRPr>
            </a:lvl2pPr>
            <a:lvl3pPr marL="0" indent="0" algn="ctr">
              <a:lnSpc>
                <a:spcPct val="120000"/>
              </a:lnSpc>
              <a:buSzTx/>
              <a:buFontTx/>
              <a:buNone/>
              <a:defRPr b="1" sz="2600">
                <a:solidFill>
                  <a:srgbClr val="FFFFFF"/>
                </a:solidFill>
              </a:defRPr>
            </a:lvl3pPr>
            <a:lvl4pPr marL="0" indent="0" algn="ctr">
              <a:lnSpc>
                <a:spcPct val="120000"/>
              </a:lnSpc>
              <a:buSzTx/>
              <a:buFontTx/>
              <a:buNone/>
              <a:defRPr b="1" sz="2600">
                <a:solidFill>
                  <a:srgbClr val="FFFFFF"/>
                </a:solidFill>
              </a:defRPr>
            </a:lvl4pPr>
            <a:lvl5pPr marL="0" indent="0" algn="ctr">
              <a:lnSpc>
                <a:spcPct val="120000"/>
              </a:lnSpc>
              <a:buSzTx/>
              <a:buFontTx/>
              <a:buNone/>
              <a:defRPr b="1" sz="2600">
                <a:solidFill>
                  <a:srgbClr val="FFFFFF"/>
                </a:solidFill>
              </a:defRPr>
            </a:lvl5pPr>
          </a:lstStyle>
          <a:p>
            <a:pPr/>
            <a:r>
              <a:t>Lorem ipsum dolor sit amet, consectetur adipiscing elit. Suspendisse auctor lacinia efficitur. Ut condimentum faucibus varius. Fusce dictum urna sit amet tempus ultricies. Nullam quis lobortis velit. </a:t>
            </a:r>
          </a:p>
          <a:p>
            <a:pPr lvl="1"/>
            <a:r>
              <a:t/>
            </a:r>
          </a:p>
          <a:p>
            <a:pPr lvl="2"/>
            <a:r>
              <a:t/>
            </a:r>
          </a:p>
          <a:p>
            <a:pPr lvl="3"/>
            <a:r>
              <a:t/>
            </a:r>
          </a:p>
          <a:p>
            <a:pPr lvl="4"/>
            <a:r>
              <a:t/>
            </a:r>
          </a:p>
        </p:txBody>
      </p:sp>
      <p:pic>
        <p:nvPicPr>
          <p:cNvPr id="121" name="Picture 4" descr="Picture 4"/>
          <p:cNvPicPr>
            <a:picLocks noChangeAspect="1"/>
          </p:cNvPicPr>
          <p:nvPr/>
        </p:nvPicPr>
        <p:blipFill>
          <a:blip r:embed="rId3">
            <a:extLst/>
          </a:blip>
          <a:stretch>
            <a:fillRect/>
          </a:stretch>
        </p:blipFill>
        <p:spPr>
          <a:xfrm>
            <a:off x="479376" y="1916832"/>
            <a:ext cx="792090" cy="582687"/>
          </a:xfrm>
          <a:prstGeom prst="rect">
            <a:avLst/>
          </a:prstGeom>
          <a:ln w="12700">
            <a:miter lim="400000"/>
          </a:ln>
        </p:spPr>
      </p:pic>
      <p:pic>
        <p:nvPicPr>
          <p:cNvPr id="122" name="Picture 5" descr="Picture 5"/>
          <p:cNvPicPr>
            <a:picLocks noChangeAspect="1"/>
          </p:cNvPicPr>
          <p:nvPr/>
        </p:nvPicPr>
        <p:blipFill>
          <a:blip r:embed="rId3">
            <a:extLst/>
          </a:blip>
          <a:stretch>
            <a:fillRect/>
          </a:stretch>
        </p:blipFill>
        <p:spPr>
          <a:xfrm rot="10800000">
            <a:off x="10848526" y="5805263"/>
            <a:ext cx="792090" cy="582687"/>
          </a:xfrm>
          <a:prstGeom prst="rect">
            <a:avLst/>
          </a:prstGeom>
          <a:ln w="12700">
            <a:miter lim="400000"/>
          </a:ln>
        </p:spPr>
      </p:pic>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30" name="Rounded Rectangle 3"/>
          <p:cNvSpPr/>
          <p:nvPr/>
        </p:nvSpPr>
        <p:spPr>
          <a:xfrm>
            <a:off x="227346" y="1628799"/>
            <a:ext cx="11737307" cy="4968555"/>
          </a:xfrm>
          <a:prstGeom prst="roundRect">
            <a:avLst>
              <a:gd name="adj" fmla="val 5021"/>
            </a:avLst>
          </a:prstGeom>
          <a:solidFill>
            <a:srgbClr val="5C2B61"/>
          </a:solidFill>
          <a:ln w="12700">
            <a:miter lim="400000"/>
          </a:ln>
        </p:spPr>
        <p:txBody>
          <a:bodyPr lIns="45718" tIns="45718" rIns="45718" bIns="45718" anchor="ctr"/>
          <a:lstStyle/>
          <a:p>
            <a:pPr algn="ctr">
              <a:defRPr>
                <a:solidFill>
                  <a:srgbClr val="FFFFFF"/>
                </a:solidFill>
              </a:defRPr>
            </a:pPr>
          </a:p>
        </p:txBody>
      </p:sp>
      <p:sp>
        <p:nvSpPr>
          <p:cNvPr id="131" name="Body Level One…"/>
          <p:cNvSpPr txBox="1"/>
          <p:nvPr>
            <p:ph type="body" sz="half" idx="1" hasCustomPrompt="1"/>
          </p:nvPr>
        </p:nvSpPr>
        <p:spPr>
          <a:xfrm>
            <a:off x="1488002" y="2636910"/>
            <a:ext cx="9215997" cy="3168354"/>
          </a:xfrm>
          <a:prstGeom prst="rect">
            <a:avLst/>
          </a:prstGeom>
        </p:spPr>
        <p:txBody>
          <a:bodyPr anchor="ctr"/>
          <a:lstStyle>
            <a:lvl1pPr marL="0" indent="0" algn="ctr">
              <a:lnSpc>
                <a:spcPct val="120000"/>
              </a:lnSpc>
              <a:buSzTx/>
              <a:buFontTx/>
              <a:buNone/>
              <a:defRPr b="1" sz="2600">
                <a:solidFill>
                  <a:srgbClr val="FFFFFF"/>
                </a:solidFill>
              </a:defRPr>
            </a:lvl1pPr>
            <a:lvl2pPr marL="0" indent="0" algn="ctr">
              <a:lnSpc>
                <a:spcPct val="120000"/>
              </a:lnSpc>
              <a:buSzTx/>
              <a:buFontTx/>
              <a:buNone/>
              <a:defRPr b="1" sz="2600">
                <a:solidFill>
                  <a:srgbClr val="FFFFFF"/>
                </a:solidFill>
              </a:defRPr>
            </a:lvl2pPr>
            <a:lvl3pPr marL="0" indent="0" algn="ctr">
              <a:lnSpc>
                <a:spcPct val="120000"/>
              </a:lnSpc>
              <a:buSzTx/>
              <a:buFontTx/>
              <a:buNone/>
              <a:defRPr b="1" sz="2600">
                <a:solidFill>
                  <a:srgbClr val="FFFFFF"/>
                </a:solidFill>
              </a:defRPr>
            </a:lvl3pPr>
            <a:lvl4pPr marL="0" indent="0" algn="ctr">
              <a:lnSpc>
                <a:spcPct val="120000"/>
              </a:lnSpc>
              <a:buSzTx/>
              <a:buFontTx/>
              <a:buNone/>
              <a:defRPr b="1" sz="2600">
                <a:solidFill>
                  <a:srgbClr val="FFFFFF"/>
                </a:solidFill>
              </a:defRPr>
            </a:lvl4pPr>
            <a:lvl5pPr marL="0" indent="0" algn="ctr">
              <a:lnSpc>
                <a:spcPct val="120000"/>
              </a:lnSpc>
              <a:buSzTx/>
              <a:buFontTx/>
              <a:buNone/>
              <a:defRPr b="1" sz="2600">
                <a:solidFill>
                  <a:srgbClr val="FFFFFF"/>
                </a:solidFill>
              </a:defRPr>
            </a:lvl5pPr>
          </a:lstStyle>
          <a:p>
            <a:pPr/>
            <a:r>
              <a:t>Lorem ipsum dolor sit amet, consectetur adipiscing elit. Suspendisse auctor lacinia efficitur. Ut condimentum faucibus varius. Fusce dictum urna sit amet tempus ultricies. Nullam quis lobortis velit. </a:t>
            </a:r>
          </a:p>
          <a:p>
            <a:pPr lvl="1"/>
            <a:r>
              <a:t/>
            </a:r>
          </a:p>
          <a:p>
            <a:pPr lvl="2"/>
            <a:r>
              <a:t/>
            </a:r>
          </a:p>
          <a:p>
            <a:pPr lvl="3"/>
            <a:r>
              <a:t/>
            </a:r>
          </a:p>
          <a:p>
            <a:pPr lvl="4"/>
            <a:r>
              <a:t/>
            </a:r>
          </a:p>
        </p:txBody>
      </p:sp>
      <p:pic>
        <p:nvPicPr>
          <p:cNvPr id="132" name="Picture 4" descr="Picture 4"/>
          <p:cNvPicPr>
            <a:picLocks noChangeAspect="1"/>
          </p:cNvPicPr>
          <p:nvPr/>
        </p:nvPicPr>
        <p:blipFill>
          <a:blip r:embed="rId2">
            <a:extLst/>
          </a:blip>
          <a:stretch>
            <a:fillRect/>
          </a:stretch>
        </p:blipFill>
        <p:spPr>
          <a:xfrm>
            <a:off x="479376" y="1916832"/>
            <a:ext cx="792090" cy="582687"/>
          </a:xfrm>
          <a:prstGeom prst="rect">
            <a:avLst/>
          </a:prstGeom>
          <a:ln w="12700">
            <a:miter lim="400000"/>
          </a:ln>
        </p:spPr>
      </p:pic>
      <p:pic>
        <p:nvPicPr>
          <p:cNvPr id="133" name="Picture 5" descr="Picture 5"/>
          <p:cNvPicPr>
            <a:picLocks noChangeAspect="1"/>
          </p:cNvPicPr>
          <p:nvPr/>
        </p:nvPicPr>
        <p:blipFill>
          <a:blip r:embed="rId2">
            <a:extLst/>
          </a:blip>
          <a:stretch>
            <a:fillRect/>
          </a:stretch>
        </p:blipFill>
        <p:spPr>
          <a:xfrm rot="10800000">
            <a:off x="10848526" y="5805263"/>
            <a:ext cx="792090" cy="582687"/>
          </a:xfrm>
          <a:prstGeom prst="rect">
            <a:avLst/>
          </a:prstGeom>
          <a:ln w="12700">
            <a:miter lim="400000"/>
          </a:ln>
        </p:spPr>
      </p:pic>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 name="Title Text"/>
          <p:cNvSpPr txBox="1"/>
          <p:nvPr>
            <p:ph type="title"/>
          </p:nvPr>
        </p:nvSpPr>
        <p:spPr>
          <a:prstGeom prst="rect">
            <a:avLst/>
          </a:prstGeom>
        </p:spPr>
        <p:txBody>
          <a:bodyPr/>
          <a:lstStyle/>
          <a:p>
            <a:pPr/>
            <a:r>
              <a:t>Title Text</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Slide">
    <p:spTree>
      <p:nvGrpSpPr>
        <p:cNvPr id="1" name=""/>
        <p:cNvGrpSpPr/>
        <p:nvPr/>
      </p:nvGrpSpPr>
      <p:grpSpPr>
        <a:xfrm>
          <a:off x="0" y="0"/>
          <a:ext cx="0" cy="0"/>
          <a:chOff x="0" y="0"/>
          <a:chExt cx="0" cy="0"/>
        </a:xfrm>
      </p:grpSpPr>
      <p:sp>
        <p:nvSpPr>
          <p:cNvPr id="29" name="Body Level One…"/>
          <p:cNvSpPr txBox="1"/>
          <p:nvPr>
            <p:ph type="body" sz="half" idx="1"/>
          </p:nvPr>
        </p:nvSpPr>
        <p:spPr>
          <a:xfrm>
            <a:off x="479376" y="1916832"/>
            <a:ext cx="5256585" cy="439248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Title Text"/>
          <p:cNvSpPr txBox="1"/>
          <p:nvPr>
            <p:ph type="title"/>
          </p:nvPr>
        </p:nvSpPr>
        <p:spPr>
          <a:prstGeom prst="rect">
            <a:avLst/>
          </a:prstGeom>
        </p:spPr>
        <p:txBody>
          <a:bodyPr/>
          <a:lstStyle/>
          <a:p>
            <a:pPr/>
            <a:r>
              <a:t>Title Text</a:t>
            </a:r>
          </a:p>
        </p:txBody>
      </p:sp>
      <p:sp>
        <p:nvSpPr>
          <p:cNvPr id="31" name="Text Placeholder 2"/>
          <p:cNvSpPr/>
          <p:nvPr>
            <p:ph type="body" sz="half" idx="21"/>
          </p:nvPr>
        </p:nvSpPr>
        <p:spPr>
          <a:xfrm>
            <a:off x="6240016" y="1916831"/>
            <a:ext cx="5256585" cy="4392491"/>
          </a:xfrm>
          <a:prstGeom prst="rect">
            <a:avLst/>
          </a:prstGeom>
        </p:spPr>
        <p:txBody>
          <a:bodyPr/>
          <a:lstStyle/>
          <a:p>
            <a:pPr marL="0" indent="0">
              <a:buSzTx/>
              <a:buFontTx/>
              <a:buNone/>
              <a:defRPr b="1">
                <a:solidFill>
                  <a:srgbClr val="FFFFFF"/>
                </a:solidFill>
                <a:latin typeface="Gotham Narrow Bold"/>
                <a:ea typeface="Gotham Narrow Bold"/>
                <a:cs typeface="Gotham Narrow Bold"/>
                <a:sym typeface="Gotham Narrow Bold"/>
              </a:defRPr>
            </a:pP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extLst/>
          </a:blip>
          <a:stretch>
            <a:fillRect/>
          </a:stretch>
        </p:blipFill>
        <p:spPr>
          <a:xfrm>
            <a:off x="10704510" y="260647"/>
            <a:ext cx="1224138" cy="1224138"/>
          </a:xfrm>
          <a:prstGeom prst="rect">
            <a:avLst/>
          </a:prstGeom>
          <a:ln w="12700">
            <a:miter lim="400000"/>
          </a:ln>
        </p:spPr>
      </p:pic>
      <p:sp>
        <p:nvSpPr>
          <p:cNvPr id="40" name="Body Level One…"/>
          <p:cNvSpPr txBox="1"/>
          <p:nvPr>
            <p:ph type="body" sz="half" idx="1"/>
          </p:nvPr>
        </p:nvSpPr>
        <p:spPr>
          <a:xfrm>
            <a:off x="479376" y="1916832"/>
            <a:ext cx="5256585" cy="439248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Title Text"/>
          <p:cNvSpPr txBox="1"/>
          <p:nvPr>
            <p:ph type="title"/>
          </p:nvPr>
        </p:nvSpPr>
        <p:spPr>
          <a:prstGeom prst="rect">
            <a:avLst/>
          </a:prstGeom>
        </p:spPr>
        <p:txBody>
          <a:bodyPr/>
          <a:lstStyle/>
          <a:p>
            <a:pPr/>
            <a:r>
              <a:t>Title Text</a:t>
            </a:r>
          </a:p>
        </p:txBody>
      </p:sp>
      <p:sp>
        <p:nvSpPr>
          <p:cNvPr id="42" name="Picture Placeholder 3"/>
          <p:cNvSpPr/>
          <p:nvPr>
            <p:ph type="pic" sz="half" idx="21"/>
          </p:nvPr>
        </p:nvSpPr>
        <p:spPr>
          <a:xfrm>
            <a:off x="6096000" y="1916113"/>
            <a:ext cx="5473700" cy="4392613"/>
          </a:xfrm>
          <a:prstGeom prst="rect">
            <a:avLst/>
          </a:prstGeom>
        </p:spPr>
        <p:txBody>
          <a:bodyPr lIns="91439" tIns="45719" rIns="91439" bIns="45719">
            <a:noAutofit/>
          </a:bodyPr>
          <a:lstStyle/>
          <a:p>
            <a:pP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spTree>
      <p:nvGrpSpPr>
        <p:cNvPr id="1" name=""/>
        <p:cNvGrpSpPr/>
        <p:nvPr/>
      </p:nvGrpSpPr>
      <p:grpSpPr>
        <a:xfrm>
          <a:off x="0" y="0"/>
          <a:ext cx="0" cy="0"/>
          <a:chOff x="0" y="0"/>
          <a:chExt cx="0" cy="0"/>
        </a:xfrm>
      </p:grpSpPr>
      <p:pic>
        <p:nvPicPr>
          <p:cNvPr id="50" name="Picture 2" descr="Picture 2"/>
          <p:cNvPicPr>
            <a:picLocks noChangeAspect="1"/>
          </p:cNvPicPr>
          <p:nvPr/>
        </p:nvPicPr>
        <p:blipFill>
          <a:blip r:embed="rId2">
            <a:extLst/>
          </a:blip>
          <a:stretch>
            <a:fillRect/>
          </a:stretch>
        </p:blipFill>
        <p:spPr>
          <a:xfrm>
            <a:off x="10704510" y="260647"/>
            <a:ext cx="1224138" cy="1224138"/>
          </a:xfrm>
          <a:prstGeom prst="rect">
            <a:avLst/>
          </a:prstGeom>
          <a:ln w="12700">
            <a:miter lim="400000"/>
          </a:ln>
        </p:spPr>
      </p:pic>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ustom Layout">
    <p:spTree>
      <p:nvGrpSpPr>
        <p:cNvPr id="1" name=""/>
        <p:cNvGrpSpPr/>
        <p:nvPr/>
      </p:nvGrpSpPr>
      <p:grpSpPr>
        <a:xfrm>
          <a:off x="0" y="0"/>
          <a:ext cx="0" cy="0"/>
          <a:chOff x="0" y="0"/>
          <a:chExt cx="0" cy="0"/>
        </a:xfrm>
      </p:grpSpPr>
      <p:pic>
        <p:nvPicPr>
          <p:cNvPr id="58" name="Picture 2" descr="Picture 2"/>
          <p:cNvPicPr>
            <a:picLocks noChangeAspect="1"/>
          </p:cNvPicPr>
          <p:nvPr/>
        </p:nvPicPr>
        <p:blipFill>
          <a:blip r:embed="rId2">
            <a:extLst/>
          </a:blip>
          <a:stretch>
            <a:fillRect/>
          </a:stretch>
        </p:blipFill>
        <p:spPr>
          <a:xfrm>
            <a:off x="10704510" y="260647"/>
            <a:ext cx="1224138" cy="1224138"/>
          </a:xfrm>
          <a:prstGeom prst="rect">
            <a:avLst/>
          </a:prstGeom>
          <a:ln w="12700">
            <a:miter lim="400000"/>
          </a:ln>
        </p:spPr>
      </p:pic>
      <p:sp>
        <p:nvSpPr>
          <p:cNvPr id="59" name="Title Text"/>
          <p:cNvSpPr txBox="1"/>
          <p:nvPr>
            <p:ph type="title"/>
          </p:nvPr>
        </p:nvSpPr>
        <p:spPr>
          <a:xfrm>
            <a:off x="838200" y="365125"/>
            <a:ext cx="10515600" cy="1325563"/>
          </a:xfrm>
          <a:prstGeom prst="rect">
            <a:avLst/>
          </a:prstGeom>
        </p:spPr>
        <p:txBody>
          <a:bodyPr anchor="t"/>
          <a:lstStyle>
            <a:lvl1pPr>
              <a:defRPr sz="4400">
                <a:solidFill>
                  <a:srgbClr val="000000"/>
                </a:solidFill>
              </a:defRPr>
            </a:lvl1pPr>
          </a:lstStyle>
          <a:p>
            <a:pPr/>
            <a:r>
              <a:t>Title Text</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Title Slide">
    <p:spTree>
      <p:nvGrpSpPr>
        <p:cNvPr id="1" name=""/>
        <p:cNvGrpSpPr/>
        <p:nvPr/>
      </p:nvGrpSpPr>
      <p:grpSpPr>
        <a:xfrm>
          <a:off x="0" y="0"/>
          <a:ext cx="0" cy="0"/>
          <a:chOff x="0" y="0"/>
          <a:chExt cx="0" cy="0"/>
        </a:xfrm>
      </p:grpSpPr>
      <p:pic>
        <p:nvPicPr>
          <p:cNvPr id="67" name="Picture 2" descr="Picture 2"/>
          <p:cNvPicPr>
            <a:picLocks noChangeAspect="1"/>
          </p:cNvPicPr>
          <p:nvPr/>
        </p:nvPicPr>
        <p:blipFill>
          <a:blip r:embed="rId2">
            <a:extLst/>
          </a:blip>
          <a:stretch>
            <a:fillRect/>
          </a:stretch>
        </p:blipFill>
        <p:spPr>
          <a:xfrm>
            <a:off x="10704510" y="260647"/>
            <a:ext cx="1224138" cy="1224138"/>
          </a:xfrm>
          <a:prstGeom prst="rect">
            <a:avLst/>
          </a:prstGeom>
          <a:ln w="12700">
            <a:miter lim="400000"/>
          </a:ln>
        </p:spPr>
      </p:pic>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pic>
        <p:nvPicPr>
          <p:cNvPr id="75" name="Picture 2" descr="Picture 2"/>
          <p:cNvPicPr>
            <a:picLocks noChangeAspect="1"/>
          </p:cNvPicPr>
          <p:nvPr/>
        </p:nvPicPr>
        <p:blipFill>
          <a:blip r:embed="rId2">
            <a:extLst/>
          </a:blip>
          <a:stretch>
            <a:fillRect/>
          </a:stretch>
        </p:blipFill>
        <p:spPr>
          <a:xfrm>
            <a:off x="10704510" y="260647"/>
            <a:ext cx="1224138" cy="1224138"/>
          </a:xfrm>
          <a:prstGeom prst="rect">
            <a:avLst/>
          </a:prstGeom>
          <a:ln w="12700">
            <a:miter lim="400000"/>
          </a:ln>
        </p:spPr>
      </p:pic>
      <p:sp>
        <p:nvSpPr>
          <p:cNvPr id="76" name="Title Text"/>
          <p:cNvSpPr txBox="1"/>
          <p:nvPr>
            <p:ph type="title"/>
          </p:nvPr>
        </p:nvSpPr>
        <p:spPr>
          <a:xfrm>
            <a:off x="0" y="0"/>
            <a:ext cx="1271" cy="1271"/>
          </a:xfrm>
          <a:prstGeom prst="rect">
            <a:avLst/>
          </a:prstGeom>
        </p:spPr>
        <p:txBody>
          <a:bodyPr anchor="t"/>
          <a:lstStyle>
            <a:lvl1pPr>
              <a:defRPr sz="4400">
                <a:solidFill>
                  <a:srgbClr val="000000"/>
                </a:solidFill>
              </a:defRPr>
            </a:lvl1pPr>
          </a:lstStyle>
          <a:p>
            <a:pPr/>
            <a:r>
              <a:t>Title Text</a:t>
            </a:r>
          </a:p>
        </p:txBody>
      </p:sp>
      <p:sp>
        <p:nvSpPr>
          <p:cNvPr id="77" name="Body Level One…"/>
          <p:cNvSpPr txBox="1"/>
          <p:nvPr>
            <p:ph type="body" sz="half" idx="1"/>
          </p:nvPr>
        </p:nvSpPr>
        <p:spPr>
          <a:xfrm>
            <a:off x="1257300" y="2286000"/>
            <a:ext cx="4791456" cy="361950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marL="1727200" indent="-355600">
              <a:defRPr>
                <a:solidFill>
                  <a:srgbClr val="000000"/>
                </a:solidFill>
              </a:defRPr>
            </a:lvl4pPr>
            <a:lvl5pPr marL="2184400" indent="-355600">
              <a:defRPr>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xfrm>
            <a:off x="0" y="0"/>
            <a:ext cx="335864" cy="333086"/>
          </a:xfrm>
          <a:prstGeom prst="rect">
            <a:avLst/>
          </a:prstGeom>
        </p:spPr>
        <p:txBody>
          <a:bodyPr lIns="45718" tIns="45718" rIns="45718" bIns="45718" anchor="t"/>
          <a:lstStyle>
            <a:lvl1pPr algn="l">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5C2B61"/>
        </a:solidFill>
      </p:bgPr>
    </p:bg>
    <p:spTree>
      <p:nvGrpSpPr>
        <p:cNvPr id="1" name=""/>
        <p:cNvGrpSpPr/>
        <p:nvPr/>
      </p:nvGrpSpPr>
      <p:grpSpPr>
        <a:xfrm>
          <a:off x="0" y="0"/>
          <a:ext cx="0" cy="0"/>
          <a:chOff x="0" y="0"/>
          <a:chExt cx="0" cy="0"/>
        </a:xfrm>
      </p:grpSpPr>
      <p:pic>
        <p:nvPicPr>
          <p:cNvPr id="85" name="Picture 7" descr="Picture 7"/>
          <p:cNvPicPr>
            <a:picLocks noChangeAspect="1"/>
          </p:cNvPicPr>
          <p:nvPr/>
        </p:nvPicPr>
        <p:blipFill>
          <a:blip r:embed="rId2">
            <a:extLst/>
          </a:blip>
          <a:stretch>
            <a:fillRect/>
          </a:stretch>
        </p:blipFill>
        <p:spPr>
          <a:xfrm>
            <a:off x="10683292" y="260647"/>
            <a:ext cx="1266576" cy="1260002"/>
          </a:xfrm>
          <a:prstGeom prst="rect">
            <a:avLst/>
          </a:prstGeom>
          <a:ln w="12700">
            <a:miter lim="400000"/>
          </a:ln>
        </p:spPr>
      </p:pic>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2">
            <a:extLst/>
          </a:blip>
          <a:stretch>
            <a:fillRect/>
          </a:stretch>
        </p:blipFill>
        <p:spPr>
          <a:xfrm>
            <a:off x="10704510" y="260647"/>
            <a:ext cx="1224138" cy="1224138"/>
          </a:xfrm>
          <a:prstGeom prst="rect">
            <a:avLst/>
          </a:prstGeom>
          <a:ln w="12700">
            <a:miter lim="400000"/>
          </a:ln>
        </p:spPr>
      </p:pic>
      <p:sp>
        <p:nvSpPr>
          <p:cNvPr id="3" name="Body Level One…"/>
          <p:cNvSpPr txBox="1"/>
          <p:nvPr>
            <p:ph type="body" idx="1"/>
          </p:nvPr>
        </p:nvSpPr>
        <p:spPr>
          <a:xfrm>
            <a:off x="479376" y="1916832"/>
            <a:ext cx="11161240" cy="43924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Title Text"/>
          <p:cNvSpPr txBox="1"/>
          <p:nvPr>
            <p:ph type="title"/>
          </p:nvPr>
        </p:nvSpPr>
        <p:spPr>
          <a:xfrm>
            <a:off x="479376" y="332656"/>
            <a:ext cx="9793090" cy="11521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p>
            <a:pPr/>
            <a:r>
              <a:t>Title Text</a:t>
            </a:r>
          </a:p>
        </p:txBody>
      </p:sp>
      <p:sp>
        <p:nvSpPr>
          <p:cNvPr id="5" name="Slide Number"/>
          <p:cNvSpPr txBox="1"/>
          <p:nvPr>
            <p:ph type="sldNum" sz="quarter" idx="2"/>
          </p:nvPr>
        </p:nvSpPr>
        <p:spPr>
          <a:xfrm>
            <a:off x="8478980" y="6232200"/>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000" u="none">
          <a:solidFill>
            <a:srgbClr val="EE7E3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000" u="none">
          <a:solidFill>
            <a:srgbClr val="EE7E3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000" u="none">
          <a:solidFill>
            <a:srgbClr val="EE7E3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000" u="none">
          <a:solidFill>
            <a:srgbClr val="EE7E3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000" u="none">
          <a:solidFill>
            <a:srgbClr val="EE7E3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000" u="none">
          <a:solidFill>
            <a:srgbClr val="EE7E3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000" u="none">
          <a:solidFill>
            <a:srgbClr val="EE7E3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000" u="none">
          <a:solidFill>
            <a:srgbClr val="EE7E3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000" u="none">
          <a:solidFill>
            <a:srgbClr val="EE7E3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595959"/>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595959"/>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595959"/>
          </a:solidFill>
          <a:uFillTx/>
          <a:latin typeface="+mn-lt"/>
          <a:ea typeface="+mn-ea"/>
          <a:cs typeface="+mn-cs"/>
          <a:sym typeface="Calibri"/>
        </a:defRPr>
      </a:lvl3pPr>
      <a:lvl4pPr marL="16916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595959"/>
          </a:solidFill>
          <a:uFillTx/>
          <a:latin typeface="+mn-lt"/>
          <a:ea typeface="+mn-ea"/>
          <a:cs typeface="+mn-cs"/>
          <a:sym typeface="Calibri"/>
        </a:defRPr>
      </a:lvl4pPr>
      <a:lvl5pPr marL="21488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595959"/>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595959"/>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595959"/>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595959"/>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595959"/>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hyperlink" Target="https://alverton.eschools.co.uk/website/reading_and_phonics/297521"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littlewandlelettersandsounds.org.uk/resources/for-parents/" TargetMode="External"/><Relationship Id="rId4" Type="http://schemas.openxmlformats.org/officeDocument/2006/relationships/video" Target="https://www.youtube.com/embed/Pz1btyNd5sM?feature=oembed" TargetMode="External"/><Relationship Id="rId5"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image" Target="../media/image7.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tif"/><Relationship Id="rId4" Type="http://schemas.openxmlformats.org/officeDocument/2006/relationships/image" Target="../media/image9.t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image" Target="../media/image3.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littlewandlelettersandsounds.org.uk/resources/for-parents/" TargetMode="External"/><Relationship Id="rId4" Type="http://schemas.openxmlformats.org/officeDocument/2006/relationships/hyperlink" Target="https://youtu.be/tKUEQFXXfYY" TargetMode="External"/><Relationship Id="rId5"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ittlewandlelettersandsounds.org.uk/resources/for-parents/" TargetMode="External"/><Relationship Id="rId3"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littlewandlelettersandsounds.org.uk/resources/for-parents/" TargetMode="External"/><Relationship Id="rId4" Type="http://schemas.openxmlformats.org/officeDocument/2006/relationships/video" Target="https://www.youtube.com/embed/9Y9KM4Jwer8?feature=oembed" TargetMode="External"/><Relationship Id="rId5"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alverton.eschools.co.uk/website/reading_and_phonics/297521"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TextBox 6"/>
          <p:cNvSpPr txBox="1"/>
          <p:nvPr/>
        </p:nvSpPr>
        <p:spPr>
          <a:xfrm>
            <a:off x="594569" y="5301208"/>
            <a:ext cx="8408039" cy="44475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20000"/>
              </a:lnSpc>
              <a:defRPr b="1" sz="2800">
                <a:solidFill>
                  <a:srgbClr val="FFFFFF"/>
                </a:solidFill>
              </a:defRPr>
            </a:pPr>
            <a:r>
              <a:t>Parent information: </a:t>
            </a:r>
            <a:r>
              <a:rPr b="0"/>
              <a:t>Phonics and early reading</a:t>
            </a:r>
          </a:p>
        </p:txBody>
      </p:sp>
      <p:sp>
        <p:nvSpPr>
          <p:cNvPr id="144" name="TextBox 6"/>
          <p:cNvSpPr txBox="1"/>
          <p:nvPr/>
        </p:nvSpPr>
        <p:spPr>
          <a:xfrm>
            <a:off x="597102" y="4077073"/>
            <a:ext cx="4229043" cy="133254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80000"/>
              </a:lnSpc>
              <a:defRPr b="1" sz="4800">
                <a:solidFill>
                  <a:srgbClr val="FFFFFF"/>
                </a:solidFill>
              </a:defRPr>
            </a:lvl1pPr>
          </a:lstStyle>
          <a:p>
            <a:pPr/>
            <a:r>
              <a:t>Teach reading: change lives</a:t>
            </a:r>
          </a:p>
        </p:txBody>
      </p:sp>
      <p:pic>
        <p:nvPicPr>
          <p:cNvPr id="145" name="Image" descr="Image"/>
          <p:cNvPicPr>
            <a:picLocks noChangeAspect="1"/>
          </p:cNvPicPr>
          <p:nvPr/>
        </p:nvPicPr>
        <p:blipFill>
          <a:blip r:embed="rId2">
            <a:extLst/>
          </a:blip>
          <a:srcRect l="763" t="2035" r="2888" b="1528"/>
          <a:stretch>
            <a:fillRect/>
          </a:stretch>
        </p:blipFill>
        <p:spPr>
          <a:xfrm>
            <a:off x="3824072" y="782353"/>
            <a:ext cx="2155299" cy="2157245"/>
          </a:xfrm>
          <a:custGeom>
            <a:avLst/>
            <a:gdLst/>
            <a:ahLst/>
            <a:cxnLst>
              <a:cxn ang="0">
                <a:pos x="wd2" y="hd2"/>
              </a:cxn>
              <a:cxn ang="5400000">
                <a:pos x="wd2" y="hd2"/>
              </a:cxn>
              <a:cxn ang="10800000">
                <a:pos x="wd2" y="hd2"/>
              </a:cxn>
              <a:cxn ang="16200000">
                <a:pos x="wd2" y="hd2"/>
              </a:cxn>
            </a:cxnLst>
            <a:rect l="0" t="0" r="r" b="b"/>
            <a:pathLst>
              <a:path w="21583" h="21590" fill="norm" stroke="1" extrusionOk="0">
                <a:moveTo>
                  <a:pt x="10587" y="5"/>
                </a:moveTo>
                <a:cubicBezTo>
                  <a:pt x="10063" y="16"/>
                  <a:pt x="9539" y="46"/>
                  <a:pt x="9308" y="88"/>
                </a:cubicBezTo>
                <a:cubicBezTo>
                  <a:pt x="9122" y="122"/>
                  <a:pt x="8870" y="166"/>
                  <a:pt x="8751" y="184"/>
                </a:cubicBezTo>
                <a:cubicBezTo>
                  <a:pt x="8633" y="202"/>
                  <a:pt x="8466" y="232"/>
                  <a:pt x="8382" y="251"/>
                </a:cubicBezTo>
                <a:cubicBezTo>
                  <a:pt x="8297" y="270"/>
                  <a:pt x="8160" y="303"/>
                  <a:pt x="8076" y="319"/>
                </a:cubicBezTo>
                <a:cubicBezTo>
                  <a:pt x="7869" y="360"/>
                  <a:pt x="7534" y="463"/>
                  <a:pt x="7297" y="565"/>
                </a:cubicBezTo>
                <a:cubicBezTo>
                  <a:pt x="7190" y="610"/>
                  <a:pt x="7064" y="651"/>
                  <a:pt x="7018" y="652"/>
                </a:cubicBezTo>
                <a:cubicBezTo>
                  <a:pt x="6973" y="653"/>
                  <a:pt x="6884" y="696"/>
                  <a:pt x="6820" y="744"/>
                </a:cubicBezTo>
                <a:cubicBezTo>
                  <a:pt x="6756" y="793"/>
                  <a:pt x="6683" y="815"/>
                  <a:pt x="6657" y="799"/>
                </a:cubicBezTo>
                <a:cubicBezTo>
                  <a:pt x="6630" y="783"/>
                  <a:pt x="6591" y="800"/>
                  <a:pt x="6569" y="835"/>
                </a:cubicBezTo>
                <a:cubicBezTo>
                  <a:pt x="6548" y="869"/>
                  <a:pt x="6488" y="895"/>
                  <a:pt x="6438" y="895"/>
                </a:cubicBezTo>
                <a:cubicBezTo>
                  <a:pt x="6389" y="895"/>
                  <a:pt x="6239" y="965"/>
                  <a:pt x="6104" y="1050"/>
                </a:cubicBezTo>
                <a:cubicBezTo>
                  <a:pt x="5970" y="1135"/>
                  <a:pt x="5858" y="1193"/>
                  <a:pt x="5858" y="1177"/>
                </a:cubicBezTo>
                <a:cubicBezTo>
                  <a:pt x="5858" y="1154"/>
                  <a:pt x="4955" y="1688"/>
                  <a:pt x="4590" y="1927"/>
                </a:cubicBezTo>
                <a:cubicBezTo>
                  <a:pt x="3665" y="2533"/>
                  <a:pt x="2118" y="4161"/>
                  <a:pt x="1610" y="5061"/>
                </a:cubicBezTo>
                <a:cubicBezTo>
                  <a:pt x="1519" y="5222"/>
                  <a:pt x="1314" y="5617"/>
                  <a:pt x="1156" y="5939"/>
                </a:cubicBezTo>
                <a:cubicBezTo>
                  <a:pt x="1000" y="6260"/>
                  <a:pt x="821" y="6619"/>
                  <a:pt x="763" y="6734"/>
                </a:cubicBezTo>
                <a:cubicBezTo>
                  <a:pt x="705" y="6850"/>
                  <a:pt x="656" y="6968"/>
                  <a:pt x="652" y="6996"/>
                </a:cubicBezTo>
                <a:cubicBezTo>
                  <a:pt x="647" y="7024"/>
                  <a:pt x="636" y="7062"/>
                  <a:pt x="628" y="7079"/>
                </a:cubicBezTo>
                <a:cubicBezTo>
                  <a:pt x="619" y="7096"/>
                  <a:pt x="604" y="7137"/>
                  <a:pt x="596" y="7171"/>
                </a:cubicBezTo>
                <a:cubicBezTo>
                  <a:pt x="588" y="7205"/>
                  <a:pt x="577" y="7245"/>
                  <a:pt x="568" y="7262"/>
                </a:cubicBezTo>
                <a:cubicBezTo>
                  <a:pt x="560" y="7279"/>
                  <a:pt x="546" y="7319"/>
                  <a:pt x="537" y="7353"/>
                </a:cubicBezTo>
                <a:cubicBezTo>
                  <a:pt x="529" y="7387"/>
                  <a:pt x="515" y="7425"/>
                  <a:pt x="509" y="7433"/>
                </a:cubicBezTo>
                <a:cubicBezTo>
                  <a:pt x="502" y="7442"/>
                  <a:pt x="487" y="7492"/>
                  <a:pt x="477" y="7548"/>
                </a:cubicBezTo>
                <a:cubicBezTo>
                  <a:pt x="466" y="7603"/>
                  <a:pt x="412" y="7811"/>
                  <a:pt x="354" y="8009"/>
                </a:cubicBezTo>
                <a:cubicBezTo>
                  <a:pt x="233" y="8422"/>
                  <a:pt x="193" y="8595"/>
                  <a:pt x="111" y="9137"/>
                </a:cubicBezTo>
                <a:cubicBezTo>
                  <a:pt x="38" y="9624"/>
                  <a:pt x="2" y="10218"/>
                  <a:pt x="0" y="10805"/>
                </a:cubicBezTo>
                <a:cubicBezTo>
                  <a:pt x="-2" y="11391"/>
                  <a:pt x="33" y="11974"/>
                  <a:pt x="103" y="12430"/>
                </a:cubicBezTo>
                <a:cubicBezTo>
                  <a:pt x="212" y="13134"/>
                  <a:pt x="284" y="13461"/>
                  <a:pt x="378" y="13705"/>
                </a:cubicBezTo>
                <a:cubicBezTo>
                  <a:pt x="414" y="13798"/>
                  <a:pt x="425" y="13875"/>
                  <a:pt x="405" y="13875"/>
                </a:cubicBezTo>
                <a:cubicBezTo>
                  <a:pt x="385" y="13875"/>
                  <a:pt x="403" y="13916"/>
                  <a:pt x="445" y="13967"/>
                </a:cubicBezTo>
                <a:cubicBezTo>
                  <a:pt x="487" y="14017"/>
                  <a:pt x="502" y="14058"/>
                  <a:pt x="481" y="14058"/>
                </a:cubicBezTo>
                <a:cubicBezTo>
                  <a:pt x="459" y="14058"/>
                  <a:pt x="486" y="14161"/>
                  <a:pt x="540" y="14288"/>
                </a:cubicBezTo>
                <a:cubicBezTo>
                  <a:pt x="595" y="14415"/>
                  <a:pt x="647" y="14548"/>
                  <a:pt x="656" y="14582"/>
                </a:cubicBezTo>
                <a:cubicBezTo>
                  <a:pt x="689" y="14713"/>
                  <a:pt x="767" y="14897"/>
                  <a:pt x="854" y="15059"/>
                </a:cubicBezTo>
                <a:cubicBezTo>
                  <a:pt x="904" y="15152"/>
                  <a:pt x="952" y="15285"/>
                  <a:pt x="966" y="15353"/>
                </a:cubicBezTo>
                <a:cubicBezTo>
                  <a:pt x="979" y="15421"/>
                  <a:pt x="1049" y="15558"/>
                  <a:pt x="1121" y="15659"/>
                </a:cubicBezTo>
                <a:cubicBezTo>
                  <a:pt x="1192" y="15759"/>
                  <a:pt x="1233" y="15841"/>
                  <a:pt x="1212" y="15841"/>
                </a:cubicBezTo>
                <a:cubicBezTo>
                  <a:pt x="1133" y="15841"/>
                  <a:pt x="1796" y="16885"/>
                  <a:pt x="2063" y="17180"/>
                </a:cubicBezTo>
                <a:cubicBezTo>
                  <a:pt x="2131" y="17256"/>
                  <a:pt x="2165" y="17319"/>
                  <a:pt x="2138" y="17319"/>
                </a:cubicBezTo>
                <a:cubicBezTo>
                  <a:pt x="1986" y="17319"/>
                  <a:pt x="3366" y="18753"/>
                  <a:pt x="3907" y="19158"/>
                </a:cubicBezTo>
                <a:cubicBezTo>
                  <a:pt x="4101" y="19304"/>
                  <a:pt x="4260" y="19450"/>
                  <a:pt x="4260" y="19480"/>
                </a:cubicBezTo>
                <a:cubicBezTo>
                  <a:pt x="4260" y="19510"/>
                  <a:pt x="4288" y="19531"/>
                  <a:pt x="4320" y="19531"/>
                </a:cubicBezTo>
                <a:cubicBezTo>
                  <a:pt x="4352" y="19531"/>
                  <a:pt x="4511" y="19633"/>
                  <a:pt x="4674" y="19754"/>
                </a:cubicBezTo>
                <a:cubicBezTo>
                  <a:pt x="4967" y="19972"/>
                  <a:pt x="5563" y="20328"/>
                  <a:pt x="5858" y="20461"/>
                </a:cubicBezTo>
                <a:cubicBezTo>
                  <a:pt x="5943" y="20499"/>
                  <a:pt x="6061" y="20554"/>
                  <a:pt x="6120" y="20584"/>
                </a:cubicBezTo>
                <a:cubicBezTo>
                  <a:pt x="6180" y="20614"/>
                  <a:pt x="6283" y="20669"/>
                  <a:pt x="6351" y="20703"/>
                </a:cubicBezTo>
                <a:cubicBezTo>
                  <a:pt x="6419" y="20737"/>
                  <a:pt x="6530" y="20793"/>
                  <a:pt x="6597" y="20826"/>
                </a:cubicBezTo>
                <a:cubicBezTo>
                  <a:pt x="6664" y="20860"/>
                  <a:pt x="6753" y="20886"/>
                  <a:pt x="6796" y="20886"/>
                </a:cubicBezTo>
                <a:cubicBezTo>
                  <a:pt x="6839" y="20886"/>
                  <a:pt x="6954" y="20927"/>
                  <a:pt x="7050" y="20977"/>
                </a:cubicBezTo>
                <a:cubicBezTo>
                  <a:pt x="7199" y="21055"/>
                  <a:pt x="7574" y="21177"/>
                  <a:pt x="7722" y="21196"/>
                </a:cubicBezTo>
                <a:cubicBezTo>
                  <a:pt x="7747" y="21199"/>
                  <a:pt x="7858" y="21230"/>
                  <a:pt x="7968" y="21263"/>
                </a:cubicBezTo>
                <a:cubicBezTo>
                  <a:pt x="8370" y="21385"/>
                  <a:pt x="8741" y="21465"/>
                  <a:pt x="9335" y="21557"/>
                </a:cubicBezTo>
                <a:cubicBezTo>
                  <a:pt x="9505" y="21584"/>
                  <a:pt x="10186" y="21593"/>
                  <a:pt x="10862" y="21589"/>
                </a:cubicBezTo>
                <a:cubicBezTo>
                  <a:pt x="11537" y="21585"/>
                  <a:pt x="12210" y="21570"/>
                  <a:pt x="12368" y="21541"/>
                </a:cubicBezTo>
                <a:cubicBezTo>
                  <a:pt x="12478" y="21521"/>
                  <a:pt x="12643" y="21486"/>
                  <a:pt x="12737" y="21466"/>
                </a:cubicBezTo>
                <a:cubicBezTo>
                  <a:pt x="12830" y="21445"/>
                  <a:pt x="12949" y="21422"/>
                  <a:pt x="13000" y="21414"/>
                </a:cubicBezTo>
                <a:cubicBezTo>
                  <a:pt x="13051" y="21406"/>
                  <a:pt x="13147" y="21380"/>
                  <a:pt x="13214" y="21359"/>
                </a:cubicBezTo>
                <a:cubicBezTo>
                  <a:pt x="13282" y="21337"/>
                  <a:pt x="13419" y="21303"/>
                  <a:pt x="13520" y="21283"/>
                </a:cubicBezTo>
                <a:cubicBezTo>
                  <a:pt x="13732" y="21241"/>
                  <a:pt x="13713" y="21250"/>
                  <a:pt x="14200" y="21104"/>
                </a:cubicBezTo>
                <a:cubicBezTo>
                  <a:pt x="14403" y="21044"/>
                  <a:pt x="14595" y="20974"/>
                  <a:pt x="14629" y="20950"/>
                </a:cubicBezTo>
                <a:cubicBezTo>
                  <a:pt x="14663" y="20925"/>
                  <a:pt x="14858" y="20842"/>
                  <a:pt x="15062" y="20763"/>
                </a:cubicBezTo>
                <a:cubicBezTo>
                  <a:pt x="15265" y="20683"/>
                  <a:pt x="15530" y="20553"/>
                  <a:pt x="15654" y="20477"/>
                </a:cubicBezTo>
                <a:cubicBezTo>
                  <a:pt x="15777" y="20400"/>
                  <a:pt x="15889" y="20354"/>
                  <a:pt x="15905" y="20370"/>
                </a:cubicBezTo>
                <a:cubicBezTo>
                  <a:pt x="15921" y="20385"/>
                  <a:pt x="16081" y="20298"/>
                  <a:pt x="16259" y="20179"/>
                </a:cubicBezTo>
                <a:cubicBezTo>
                  <a:pt x="16436" y="20060"/>
                  <a:pt x="16595" y="19964"/>
                  <a:pt x="16612" y="19964"/>
                </a:cubicBezTo>
                <a:cubicBezTo>
                  <a:pt x="16694" y="19964"/>
                  <a:pt x="17886" y="19022"/>
                  <a:pt x="18285" y="18642"/>
                </a:cubicBezTo>
                <a:cubicBezTo>
                  <a:pt x="18811" y="18141"/>
                  <a:pt x="19627" y="17144"/>
                  <a:pt x="19911" y="16656"/>
                </a:cubicBezTo>
                <a:cubicBezTo>
                  <a:pt x="20432" y="15760"/>
                  <a:pt x="20513" y="15615"/>
                  <a:pt x="20578" y="15472"/>
                </a:cubicBezTo>
                <a:cubicBezTo>
                  <a:pt x="20616" y="15387"/>
                  <a:pt x="20701" y="15203"/>
                  <a:pt x="20765" y="15063"/>
                </a:cubicBezTo>
                <a:cubicBezTo>
                  <a:pt x="20828" y="14923"/>
                  <a:pt x="20891" y="14761"/>
                  <a:pt x="20904" y="14698"/>
                </a:cubicBezTo>
                <a:cubicBezTo>
                  <a:pt x="20916" y="14635"/>
                  <a:pt x="20983" y="14431"/>
                  <a:pt x="21055" y="14245"/>
                </a:cubicBezTo>
                <a:cubicBezTo>
                  <a:pt x="21127" y="14058"/>
                  <a:pt x="21202" y="13808"/>
                  <a:pt x="21222" y="13689"/>
                </a:cubicBezTo>
                <a:cubicBezTo>
                  <a:pt x="21241" y="13571"/>
                  <a:pt x="21274" y="13449"/>
                  <a:pt x="21294" y="13415"/>
                </a:cubicBezTo>
                <a:cubicBezTo>
                  <a:pt x="21315" y="13382"/>
                  <a:pt x="21336" y="13312"/>
                  <a:pt x="21342" y="13260"/>
                </a:cubicBezTo>
                <a:cubicBezTo>
                  <a:pt x="21360" y="13105"/>
                  <a:pt x="21458" y="12586"/>
                  <a:pt x="21528" y="12275"/>
                </a:cubicBezTo>
                <a:cubicBezTo>
                  <a:pt x="21547" y="12191"/>
                  <a:pt x="21571" y="11660"/>
                  <a:pt x="21580" y="11099"/>
                </a:cubicBezTo>
                <a:cubicBezTo>
                  <a:pt x="21598" y="10072"/>
                  <a:pt x="21523" y="9236"/>
                  <a:pt x="21334" y="8370"/>
                </a:cubicBezTo>
                <a:cubicBezTo>
                  <a:pt x="21002" y="6847"/>
                  <a:pt x="20170" y="5140"/>
                  <a:pt x="19156" y="3910"/>
                </a:cubicBezTo>
                <a:cubicBezTo>
                  <a:pt x="18739" y="3403"/>
                  <a:pt x="17555" y="2275"/>
                  <a:pt x="17252" y="2098"/>
                </a:cubicBezTo>
                <a:cubicBezTo>
                  <a:pt x="17191" y="2062"/>
                  <a:pt x="17060" y="1981"/>
                  <a:pt x="16962" y="1916"/>
                </a:cubicBezTo>
                <a:cubicBezTo>
                  <a:pt x="16205" y="1415"/>
                  <a:pt x="15074" y="806"/>
                  <a:pt x="14784" y="744"/>
                </a:cubicBezTo>
                <a:cubicBezTo>
                  <a:pt x="14767" y="741"/>
                  <a:pt x="14681" y="699"/>
                  <a:pt x="14597" y="652"/>
                </a:cubicBezTo>
                <a:cubicBezTo>
                  <a:pt x="14512" y="605"/>
                  <a:pt x="14446" y="579"/>
                  <a:pt x="14446" y="593"/>
                </a:cubicBezTo>
                <a:cubicBezTo>
                  <a:pt x="14446" y="616"/>
                  <a:pt x="14060" y="511"/>
                  <a:pt x="13798" y="418"/>
                </a:cubicBezTo>
                <a:cubicBezTo>
                  <a:pt x="13702" y="384"/>
                  <a:pt x="13608" y="356"/>
                  <a:pt x="13477" y="323"/>
                </a:cubicBezTo>
                <a:cubicBezTo>
                  <a:pt x="13434" y="313"/>
                  <a:pt x="13342" y="285"/>
                  <a:pt x="13274" y="263"/>
                </a:cubicBezTo>
                <a:cubicBezTo>
                  <a:pt x="13129" y="216"/>
                  <a:pt x="12890" y="174"/>
                  <a:pt x="12507" y="124"/>
                </a:cubicBezTo>
                <a:cubicBezTo>
                  <a:pt x="12355" y="104"/>
                  <a:pt x="12062" y="62"/>
                  <a:pt x="11859" y="33"/>
                </a:cubicBezTo>
                <a:cubicBezTo>
                  <a:pt x="11633" y="1"/>
                  <a:pt x="11112" y="-7"/>
                  <a:pt x="10587" y="5"/>
                </a:cubicBezTo>
                <a:close/>
              </a:path>
            </a:pathLst>
          </a:cu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itle 2"/>
          <p:cNvSpPr txBox="1"/>
          <p:nvPr>
            <p:ph type="title"/>
          </p:nvPr>
        </p:nvSpPr>
        <p:spPr>
          <a:xfrm>
            <a:off x="479375" y="332654"/>
            <a:ext cx="9793090" cy="1152132"/>
          </a:xfrm>
          <a:prstGeom prst="rect">
            <a:avLst/>
          </a:prstGeom>
        </p:spPr>
        <p:txBody>
          <a:bodyPr/>
          <a:lstStyle>
            <a:lvl1pPr defTabSz="896111">
              <a:defRPr sz="3900"/>
            </a:lvl1pPr>
          </a:lstStyle>
          <a:p>
            <a:pPr/>
            <a:r>
              <a:t>Gradually your child learns the entire alphabetic code:</a:t>
            </a:r>
          </a:p>
        </p:txBody>
      </p:sp>
      <p:pic>
        <p:nvPicPr>
          <p:cNvPr id="208" name="Picture 7" descr="Picture 7"/>
          <p:cNvPicPr>
            <a:picLocks noChangeAspect="1"/>
          </p:cNvPicPr>
          <p:nvPr/>
        </p:nvPicPr>
        <p:blipFill>
          <a:blip r:embed="rId3">
            <a:extLst/>
          </a:blip>
          <a:srcRect l="0" t="0" r="0" b="20913"/>
          <a:stretch>
            <a:fillRect/>
          </a:stretch>
        </p:blipFill>
        <p:spPr>
          <a:xfrm>
            <a:off x="801117" y="1847857"/>
            <a:ext cx="4013509" cy="4487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9" y="0"/>
                </a:moveTo>
                <a:cubicBezTo>
                  <a:pt x="304" y="0"/>
                  <a:pt x="0" y="272"/>
                  <a:pt x="0" y="607"/>
                </a:cubicBezTo>
                <a:lnTo>
                  <a:pt x="0" y="20993"/>
                </a:lnTo>
                <a:cubicBezTo>
                  <a:pt x="0" y="21328"/>
                  <a:pt x="304" y="21600"/>
                  <a:pt x="679" y="21600"/>
                </a:cubicBezTo>
                <a:lnTo>
                  <a:pt x="20921" y="21600"/>
                </a:lnTo>
                <a:cubicBezTo>
                  <a:pt x="21296" y="21600"/>
                  <a:pt x="21600" y="21328"/>
                  <a:pt x="21600" y="20993"/>
                </a:cubicBezTo>
                <a:lnTo>
                  <a:pt x="21600" y="607"/>
                </a:lnTo>
                <a:cubicBezTo>
                  <a:pt x="21600" y="272"/>
                  <a:pt x="21296" y="0"/>
                  <a:pt x="20921" y="0"/>
                </a:cubicBezTo>
                <a:lnTo>
                  <a:pt x="679" y="0"/>
                </a:lnTo>
                <a:close/>
              </a:path>
            </a:pathLst>
          </a:custGeom>
          <a:ln w="12700">
            <a:miter lim="400000"/>
          </a:ln>
        </p:spPr>
      </p:pic>
      <p:pic>
        <p:nvPicPr>
          <p:cNvPr id="209" name="Picture 8" descr="Picture 8"/>
          <p:cNvPicPr>
            <a:picLocks noChangeAspect="1"/>
          </p:cNvPicPr>
          <p:nvPr/>
        </p:nvPicPr>
        <p:blipFill>
          <a:blip r:embed="rId4">
            <a:extLst/>
          </a:blip>
          <a:srcRect l="0" t="0" r="0" b="34566"/>
          <a:stretch>
            <a:fillRect/>
          </a:stretch>
        </p:blipFill>
        <p:spPr>
          <a:xfrm>
            <a:off x="6047687" y="1550529"/>
            <a:ext cx="4850930" cy="4487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5" y="0"/>
                </a:moveTo>
                <a:cubicBezTo>
                  <a:pt x="302" y="0"/>
                  <a:pt x="0" y="327"/>
                  <a:pt x="0" y="730"/>
                </a:cubicBezTo>
                <a:lnTo>
                  <a:pt x="0" y="20870"/>
                </a:lnTo>
                <a:cubicBezTo>
                  <a:pt x="0" y="21273"/>
                  <a:pt x="302" y="21600"/>
                  <a:pt x="675" y="21600"/>
                </a:cubicBezTo>
                <a:lnTo>
                  <a:pt x="20925" y="21600"/>
                </a:lnTo>
                <a:cubicBezTo>
                  <a:pt x="21298" y="21600"/>
                  <a:pt x="21600" y="21273"/>
                  <a:pt x="21600" y="20870"/>
                </a:cubicBezTo>
                <a:lnTo>
                  <a:pt x="21600" y="730"/>
                </a:lnTo>
                <a:cubicBezTo>
                  <a:pt x="21600" y="327"/>
                  <a:pt x="21298" y="0"/>
                  <a:pt x="20925" y="0"/>
                </a:cubicBezTo>
                <a:lnTo>
                  <a:pt x="675" y="0"/>
                </a:lnTo>
                <a:close/>
              </a:path>
            </a:pathLst>
          </a:custGeom>
          <a:ln w="12700">
            <a:miter lim="400000"/>
          </a:ln>
        </p:spPr>
      </p:pic>
      <p:sp>
        <p:nvSpPr>
          <p:cNvPr id="210" name="Find the progression document here:…"/>
          <p:cNvSpPr txBox="1"/>
          <p:nvPr/>
        </p:nvSpPr>
        <p:spPr>
          <a:xfrm>
            <a:off x="4064421" y="1179656"/>
            <a:ext cx="6904933" cy="62518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FF2600"/>
                </a:solidFill>
              </a:defRPr>
            </a:pPr>
            <a:r>
              <a:t>Find the progression document here:</a:t>
            </a:r>
          </a:p>
          <a:p>
            <a:pPr>
              <a:defRPr u="sng">
                <a:solidFill>
                  <a:srgbClr val="0000FF"/>
                </a:solidFill>
                <a:uFill>
                  <a:solidFill>
                    <a:srgbClr val="0000FF"/>
                  </a:solidFill>
                </a:uFill>
              </a:defRPr>
            </a:pPr>
            <a:r>
              <a:rPr>
                <a:hlinkClick r:id="rId5" invalidUrl="" action="" tgtFrame="" tooltip="" history="1" highlightClick="0" endSnd="0"/>
              </a:rPr>
              <a:t>https://alverton.eschools.co.uk/website/reading_and_phonics/297521</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08"/>
                                        </p:tgtEl>
                                        <p:attrNameLst>
                                          <p:attrName>style.visibility</p:attrName>
                                        </p:attrNameLst>
                                      </p:cBhvr>
                                      <p:to>
                                        <p:strVal val="visible"/>
                                      </p:to>
                                    </p:set>
                                    <p:anim calcmode="lin" valueType="num">
                                      <p:cBhvr>
                                        <p:cTn id="7" dur="500" fill="hold"/>
                                        <p:tgtEl>
                                          <p:spTgt spid="208"/>
                                        </p:tgtEl>
                                        <p:attrNameLst>
                                          <p:attrName>ppt_x</p:attrName>
                                        </p:attrNameLst>
                                      </p:cBhvr>
                                      <p:tavLst>
                                        <p:tav tm="0">
                                          <p:val>
                                            <p:strVal val="#ppt_x"/>
                                          </p:val>
                                        </p:tav>
                                        <p:tav tm="100000">
                                          <p:val>
                                            <p:strVal val="#ppt_x"/>
                                          </p:val>
                                        </p:tav>
                                      </p:tavLst>
                                    </p:anim>
                                    <p:anim calcmode="lin" valueType="num">
                                      <p:cBhvr>
                                        <p:cTn id="8" dur="500" fill="hold"/>
                                        <p:tgtEl>
                                          <p:spTgt spid="20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209"/>
                                        </p:tgtEl>
                                        <p:attrNameLst>
                                          <p:attrName>style.visibility</p:attrName>
                                        </p:attrNameLst>
                                      </p:cBhvr>
                                      <p:to>
                                        <p:strVal val="visible"/>
                                      </p:to>
                                    </p:set>
                                    <p:anim calcmode="lin" valueType="num">
                                      <p:cBhvr>
                                        <p:cTn id="12" dur="500" fill="hold"/>
                                        <p:tgtEl>
                                          <p:spTgt spid="209"/>
                                        </p:tgtEl>
                                        <p:attrNameLst>
                                          <p:attrName>ppt_x</p:attrName>
                                        </p:attrNameLst>
                                      </p:cBhvr>
                                      <p:tavLst>
                                        <p:tav tm="0">
                                          <p:val>
                                            <p:strVal val="#ppt_x"/>
                                          </p:val>
                                        </p:tav>
                                        <p:tav tm="100000">
                                          <p:val>
                                            <p:strVal val="#ppt_x"/>
                                          </p:val>
                                        </p:tav>
                                      </p:tavLst>
                                    </p:anim>
                                    <p:anim calcmode="lin" valueType="num">
                                      <p:cBhvr>
                                        <p:cTn id="13"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2"/>
      <p:bldP build="whole" bldLvl="1" animBg="1" rev="0" advAuto="0" spid="20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Picture 8" descr="Picture 8"/>
          <p:cNvPicPr>
            <a:picLocks noChangeAspect="1"/>
          </p:cNvPicPr>
          <p:nvPr/>
        </p:nvPicPr>
        <p:blipFill>
          <a:blip r:embed="rId3">
            <a:extLst/>
          </a:blip>
          <a:stretch>
            <a:fillRect/>
          </a:stretch>
        </p:blipFill>
        <p:spPr>
          <a:xfrm>
            <a:off x="4065980" y="2045703"/>
            <a:ext cx="2010314" cy="2876415"/>
          </a:xfrm>
          <a:prstGeom prst="rect">
            <a:avLst/>
          </a:prstGeom>
          <a:ln w="12700">
            <a:miter lim="400000"/>
          </a:ln>
        </p:spPr>
      </p:pic>
      <p:pic>
        <p:nvPicPr>
          <p:cNvPr id="215" name="Picture 16" descr="Picture 16"/>
          <p:cNvPicPr>
            <a:picLocks noChangeAspect="1"/>
          </p:cNvPicPr>
          <p:nvPr/>
        </p:nvPicPr>
        <p:blipFill>
          <a:blip r:embed="rId4">
            <a:extLst/>
          </a:blip>
          <a:stretch>
            <a:fillRect/>
          </a:stretch>
        </p:blipFill>
        <p:spPr>
          <a:xfrm>
            <a:off x="571481" y="2045703"/>
            <a:ext cx="2057989" cy="2963821"/>
          </a:xfrm>
          <a:prstGeom prst="rect">
            <a:avLst/>
          </a:prstGeom>
          <a:ln w="12700">
            <a:miter lim="400000"/>
          </a:ln>
        </p:spPr>
      </p:pic>
      <p:sp>
        <p:nvSpPr>
          <p:cNvPr id="216" name="Title 1"/>
          <p:cNvSpPr txBox="1"/>
          <p:nvPr>
            <p:ph type="title"/>
          </p:nvPr>
        </p:nvSpPr>
        <p:spPr>
          <a:xfrm>
            <a:off x="479375" y="332654"/>
            <a:ext cx="9793090" cy="1152132"/>
          </a:xfrm>
          <a:prstGeom prst="rect">
            <a:avLst/>
          </a:prstGeom>
        </p:spPr>
        <p:txBody>
          <a:bodyPr/>
          <a:lstStyle/>
          <a:p>
            <a:pPr/>
            <a:r>
              <a:t>How we make learning stick </a:t>
            </a:r>
          </a:p>
        </p:txBody>
      </p:sp>
      <p:sp>
        <p:nvSpPr>
          <p:cNvPr id="217" name="Text Placeholder 2"/>
          <p:cNvSpPr txBox="1"/>
          <p:nvPr>
            <p:ph type="body" sz="quarter" idx="1"/>
          </p:nvPr>
        </p:nvSpPr>
        <p:spPr>
          <a:xfrm>
            <a:off x="2847252" y="2751059"/>
            <a:ext cx="1651151" cy="1675453"/>
          </a:xfrm>
          <a:prstGeom prst="rect">
            <a:avLst/>
          </a:prstGeom>
        </p:spPr>
        <p:txBody>
          <a:bodyPr/>
          <a:lstStyle/>
          <a:p>
            <a:pPr marL="0" indent="0" defTabSz="585215">
              <a:spcBef>
                <a:spcPts val="600"/>
              </a:spcBef>
              <a:buSzTx/>
              <a:buNone/>
              <a:defRPr sz="1700">
                <a:solidFill>
                  <a:srgbClr val="0070C0"/>
                </a:solidFill>
              </a:defRPr>
            </a:pPr>
            <a:r>
              <a:t>	</a:t>
            </a:r>
          </a:p>
          <a:p>
            <a:pPr marL="0" indent="0" defTabSz="585215">
              <a:spcBef>
                <a:spcPts val="600"/>
              </a:spcBef>
              <a:buSzTx/>
              <a:buNone/>
              <a:defRPr sz="1700">
                <a:solidFill>
                  <a:srgbClr val="0070C0"/>
                </a:solidFill>
              </a:defRPr>
            </a:pPr>
            <a:r>
              <a:t>	</a:t>
            </a:r>
          </a:p>
          <a:p>
            <a:pPr marL="0" indent="0" defTabSz="585215">
              <a:spcBef>
                <a:spcPts val="600"/>
              </a:spcBef>
              <a:buSzTx/>
              <a:buNone/>
              <a:defRPr sz="1700">
                <a:solidFill>
                  <a:srgbClr val="0070C0"/>
                </a:solidFill>
              </a:defRPr>
            </a:pPr>
            <a:r>
              <a:t>	</a:t>
            </a:r>
          </a:p>
          <a:p>
            <a:pPr marL="0" indent="0" defTabSz="585215">
              <a:spcBef>
                <a:spcPts val="600"/>
              </a:spcBef>
              <a:buSzTx/>
              <a:buNone/>
              <a:defRPr sz="1700">
                <a:solidFill>
                  <a:srgbClr val="0070C0"/>
                </a:solidFill>
              </a:defRPr>
            </a:pPr>
            <a:r>
              <a:t>	</a:t>
            </a:r>
          </a:p>
          <a:p>
            <a:pPr marL="0" indent="0" defTabSz="585215">
              <a:spcBef>
                <a:spcPts val="600"/>
              </a:spcBef>
              <a:buSzTx/>
              <a:buNone/>
              <a:defRPr sz="1700">
                <a:solidFill>
                  <a:srgbClr val="0070C0"/>
                </a:solidFill>
              </a:defRPr>
            </a:pPr>
            <a:r>
              <a:t>	</a:t>
            </a:r>
          </a:p>
        </p:txBody>
      </p:sp>
      <p:pic>
        <p:nvPicPr>
          <p:cNvPr id="218" name="Picture 14" descr="Picture 14"/>
          <p:cNvPicPr>
            <a:picLocks noChangeAspect="1"/>
          </p:cNvPicPr>
          <p:nvPr/>
        </p:nvPicPr>
        <p:blipFill>
          <a:blip r:embed="rId5">
            <a:extLst/>
          </a:blip>
          <a:stretch>
            <a:fillRect/>
          </a:stretch>
        </p:blipFill>
        <p:spPr>
          <a:xfrm>
            <a:off x="7826754" y="2339556"/>
            <a:ext cx="2730515" cy="1716916"/>
          </a:xfrm>
          <a:prstGeom prst="rect">
            <a:avLst/>
          </a:prstGeom>
          <a:ln w="12700">
            <a:miter lim="400000"/>
          </a:ln>
        </p:spPr>
      </p:pic>
      <p:pic>
        <p:nvPicPr>
          <p:cNvPr id="219" name="Picture 15" descr="Picture 15"/>
          <p:cNvPicPr>
            <a:picLocks noChangeAspect="1"/>
          </p:cNvPicPr>
          <p:nvPr/>
        </p:nvPicPr>
        <p:blipFill>
          <a:blip r:embed="rId6">
            <a:extLst/>
          </a:blip>
          <a:stretch>
            <a:fillRect/>
          </a:stretch>
        </p:blipFill>
        <p:spPr>
          <a:xfrm>
            <a:off x="9120336" y="4221088"/>
            <a:ext cx="2730516" cy="1694567"/>
          </a:xfrm>
          <a:prstGeom prst="rect">
            <a:avLst/>
          </a:prstGeom>
          <a:ln w="12700">
            <a:miter lim="400000"/>
          </a:ln>
        </p:spPr>
      </p:pic>
      <p:pic>
        <p:nvPicPr>
          <p:cNvPr id="220" name="Picture 4" descr="Picture 4"/>
          <p:cNvPicPr>
            <a:picLocks noChangeAspect="1"/>
          </p:cNvPicPr>
          <p:nvPr/>
        </p:nvPicPr>
        <p:blipFill>
          <a:blip r:embed="rId7">
            <a:extLst/>
          </a:blip>
          <a:stretch>
            <a:fillRect/>
          </a:stretch>
        </p:blipFill>
        <p:spPr>
          <a:xfrm>
            <a:off x="5258849" y="3198011"/>
            <a:ext cx="2018259" cy="2908201"/>
          </a:xfrm>
          <a:prstGeom prst="rect">
            <a:avLst/>
          </a:prstGeom>
          <a:ln w="12700">
            <a:miter lim="400000"/>
          </a:ln>
        </p:spPr>
      </p:pic>
      <p:pic>
        <p:nvPicPr>
          <p:cNvPr id="221" name="Picture 6" descr="Picture 6"/>
          <p:cNvPicPr>
            <a:picLocks noChangeAspect="1"/>
          </p:cNvPicPr>
          <p:nvPr/>
        </p:nvPicPr>
        <p:blipFill>
          <a:blip r:embed="rId8">
            <a:extLst/>
          </a:blip>
          <a:stretch>
            <a:fillRect/>
          </a:stretch>
        </p:blipFill>
        <p:spPr>
          <a:xfrm>
            <a:off x="1845031" y="3221851"/>
            <a:ext cx="2050043" cy="2884361"/>
          </a:xfrm>
          <a:prstGeom prst="rect">
            <a:avLst/>
          </a:prstGeom>
          <a:ln w="12700">
            <a:miter lim="400000"/>
          </a:ln>
        </p:spPr>
      </p:pic>
      <p:sp>
        <p:nvSpPr>
          <p:cNvPr id="222" name="There are specific resources for the Little Wandle Programme which are used by all classes and which the children become very familiar with."/>
          <p:cNvSpPr txBox="1"/>
          <p:nvPr/>
        </p:nvSpPr>
        <p:spPr>
          <a:xfrm>
            <a:off x="6479223" y="669597"/>
            <a:ext cx="4222563" cy="11105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457200">
              <a:spcBef>
                <a:spcPts val="1200"/>
              </a:spcBef>
              <a:defRPr sz="1700">
                <a:solidFill>
                  <a:srgbClr val="FF2600"/>
                </a:solidFill>
              </a:defRPr>
            </a:lvl1pPr>
          </a:lstStyle>
          <a:p>
            <a:pPr/>
            <a:r>
              <a:t>There are specific resources for the Little Wandle Programme which are used by all classes and with which the children become very familiar.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Picture 2" descr="Picture 2"/>
          <p:cNvPicPr>
            <a:picLocks noChangeAspect="1"/>
          </p:cNvPicPr>
          <p:nvPr/>
        </p:nvPicPr>
        <p:blipFill>
          <a:blip r:embed="rId2">
            <a:alphaModFix amt="4000"/>
            <a:extLst/>
          </a:blip>
          <a:stretch>
            <a:fillRect/>
          </a:stretch>
        </p:blipFill>
        <p:spPr>
          <a:xfrm>
            <a:off x="263351" y="-1179513"/>
            <a:ext cx="8556552" cy="8935313"/>
          </a:xfrm>
          <a:prstGeom prst="rect">
            <a:avLst/>
          </a:prstGeom>
          <a:ln w="12700">
            <a:miter lim="400000"/>
          </a:ln>
        </p:spPr>
      </p:pic>
      <p:sp>
        <p:nvSpPr>
          <p:cNvPr id="227" name="TextBox 3"/>
          <p:cNvSpPr txBox="1"/>
          <p:nvPr/>
        </p:nvSpPr>
        <p:spPr>
          <a:xfrm>
            <a:off x="45719" y="2780927"/>
            <a:ext cx="12100560" cy="9125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6500">
                <a:solidFill>
                  <a:srgbClr val="FFFFFF"/>
                </a:solidFill>
              </a:defRPr>
            </a:lvl1pPr>
          </a:lstStyle>
          <a:p>
            <a:pPr/>
            <a:r>
              <a:t>Reading and spelling</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Picture 4" descr="Picture 4"/>
          <p:cNvPicPr>
            <a:picLocks noChangeAspect="1"/>
          </p:cNvPicPr>
          <p:nvPr/>
        </p:nvPicPr>
        <p:blipFill>
          <a:blip r:embed="rId3">
            <a:extLst/>
          </a:blip>
          <a:stretch>
            <a:fillRect/>
          </a:stretch>
        </p:blipFill>
        <p:spPr>
          <a:xfrm>
            <a:off x="639935" y="1782953"/>
            <a:ext cx="3106043" cy="4444219"/>
          </a:xfrm>
          <a:prstGeom prst="rect">
            <a:avLst/>
          </a:prstGeom>
          <a:ln w="12700">
            <a:miter lim="400000"/>
          </a:ln>
        </p:spPr>
      </p:pic>
      <p:pic>
        <p:nvPicPr>
          <p:cNvPr id="230" name="Picture 5" descr="Picture 5"/>
          <p:cNvPicPr>
            <a:picLocks noChangeAspect="1"/>
          </p:cNvPicPr>
          <p:nvPr/>
        </p:nvPicPr>
        <p:blipFill>
          <a:blip r:embed="rId4">
            <a:extLst/>
          </a:blip>
          <a:stretch>
            <a:fillRect/>
          </a:stretch>
        </p:blipFill>
        <p:spPr>
          <a:xfrm>
            <a:off x="4155840" y="1758400"/>
            <a:ext cx="3118319" cy="4493325"/>
          </a:xfrm>
          <a:prstGeom prst="rect">
            <a:avLst/>
          </a:prstGeom>
          <a:ln w="12700">
            <a:miter lim="400000"/>
          </a:ln>
        </p:spPr>
      </p:pic>
      <p:sp>
        <p:nvSpPr>
          <p:cNvPr id="231" name="Title 2"/>
          <p:cNvSpPr txBox="1"/>
          <p:nvPr>
            <p:ph type="title"/>
          </p:nvPr>
        </p:nvSpPr>
        <p:spPr>
          <a:xfrm>
            <a:off x="479375" y="332654"/>
            <a:ext cx="9793090" cy="1152132"/>
          </a:xfrm>
          <a:prstGeom prst="rect">
            <a:avLst/>
          </a:prstGeom>
        </p:spPr>
        <p:txBody>
          <a:bodyPr/>
          <a:lstStyle/>
          <a:p>
            <a:pPr/>
            <a:r>
              <a:t>Reading and spelling </a:t>
            </a:r>
          </a:p>
        </p:txBody>
      </p:sp>
      <p:sp>
        <p:nvSpPr>
          <p:cNvPr id="232" name="This is an example of what the children learn in Year 1. There are graphemes that can have different sounds - the “mother” grapheme ea shown here can make 3 different sounds. They also learn that phonemes (sounds) can be made with different letters (e.g."/>
          <p:cNvSpPr txBox="1"/>
          <p:nvPr/>
        </p:nvSpPr>
        <p:spPr>
          <a:xfrm>
            <a:off x="7478096" y="2295197"/>
            <a:ext cx="4393484" cy="19106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spcBef>
                <a:spcPts val="1200"/>
              </a:spcBef>
              <a:defRPr sz="1700">
                <a:solidFill>
                  <a:srgbClr val="FF2600"/>
                </a:solidFill>
              </a:defRPr>
            </a:pPr>
            <a:r>
              <a:t>This is an example of what the children learn in Year 1. There are graphemes that can have different sounds - the “mother” grapheme </a:t>
            </a:r>
            <a:r>
              <a:rPr b="1"/>
              <a:t>ea</a:t>
            </a:r>
            <a:r>
              <a:t> shown here can make 3 different sounds. They also learn that phonemes (sounds) can be made with different letters (e.g. the “mother” </a:t>
            </a:r>
            <a:r>
              <a:rPr b="1"/>
              <a:t>oo</a:t>
            </a:r>
            <a:r>
              <a:t> sound can be spelled </a:t>
            </a:r>
            <a:r>
              <a:rPr b="1"/>
              <a:t>oo, ue, u-e, ew, ou</a:t>
            </a:r>
            <a:r>
              <a:t> or </a:t>
            </a:r>
            <a:r>
              <a:rPr b="1"/>
              <a:t>ui</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Rounded Rectangle 5"/>
          <p:cNvSpPr/>
          <p:nvPr/>
        </p:nvSpPr>
        <p:spPr>
          <a:xfrm>
            <a:off x="263351" y="1628799"/>
            <a:ext cx="11665298" cy="4968555"/>
          </a:xfrm>
          <a:prstGeom prst="roundRect">
            <a:avLst>
              <a:gd name="adj" fmla="val 4865"/>
            </a:avLst>
          </a:prstGeom>
          <a:solidFill>
            <a:srgbClr val="0C4F76">
              <a:alpha val="10000"/>
            </a:srgbClr>
          </a:solidFill>
          <a:ln w="12700">
            <a:miter lim="400000"/>
          </a:ln>
        </p:spPr>
        <p:txBody>
          <a:bodyPr lIns="45718" tIns="45718" rIns="45718" bIns="45718" anchor="ctr"/>
          <a:lstStyle/>
          <a:p>
            <a:pPr algn="ctr">
              <a:defRPr>
                <a:solidFill>
                  <a:srgbClr val="FFFFFF"/>
                </a:solidFill>
              </a:defRPr>
            </a:pPr>
          </a:p>
        </p:txBody>
      </p:sp>
      <p:sp>
        <p:nvSpPr>
          <p:cNvPr id="237" name="Text Placeholder 1"/>
          <p:cNvSpPr txBox="1"/>
          <p:nvPr>
            <p:ph type="body" sz="half" idx="1"/>
          </p:nvPr>
        </p:nvSpPr>
        <p:spPr>
          <a:xfrm>
            <a:off x="479374" y="2204863"/>
            <a:ext cx="5256588" cy="4392491"/>
          </a:xfrm>
          <a:prstGeom prst="rect">
            <a:avLst/>
          </a:prstGeom>
        </p:spPr>
        <p:txBody>
          <a:bodyPr/>
          <a:lstStyle/>
          <a:p>
            <a:pPr marL="0" indent="0" algn="ctr">
              <a:buSzTx/>
              <a:buNone/>
              <a:defRPr sz="8000" u="sng">
                <a:solidFill>
                  <a:srgbClr val="0C4F76"/>
                </a:solidFill>
              </a:defRPr>
            </a:pPr>
            <a:r>
              <a:t>sh</a:t>
            </a:r>
            <a:r>
              <a:rPr u="none">
                <a:solidFill>
                  <a:srgbClr val="000000"/>
                </a:solidFill>
              </a:rPr>
              <a:t>ell</a:t>
            </a:r>
            <a:endParaRPr>
              <a:solidFill>
                <a:srgbClr val="000000"/>
              </a:solidFill>
            </a:endParaRPr>
          </a:p>
          <a:p>
            <a:pPr marL="0" indent="0" algn="ctr">
              <a:buSzTx/>
              <a:buNone/>
              <a:defRPr sz="8000" u="sng">
                <a:solidFill>
                  <a:srgbClr val="0C4F76"/>
                </a:solidFill>
              </a:defRPr>
            </a:pPr>
            <a:r>
              <a:t>ch</a:t>
            </a:r>
            <a:r>
              <a:rPr u="none">
                <a:solidFill>
                  <a:srgbClr val="000000"/>
                </a:solidFill>
              </a:rPr>
              <a:t>ef</a:t>
            </a:r>
            <a:endParaRPr>
              <a:solidFill>
                <a:srgbClr val="000000"/>
              </a:solidFill>
            </a:endParaRPr>
          </a:p>
          <a:p>
            <a:pPr marL="0" indent="0" algn="ctr">
              <a:buSzTx/>
              <a:buNone/>
              <a:defRPr sz="8000">
                <a:solidFill>
                  <a:srgbClr val="000000"/>
                </a:solidFill>
              </a:defRPr>
            </a:pPr>
            <a:r>
              <a:t>spe</a:t>
            </a:r>
            <a:r>
              <a:rPr u="sng">
                <a:solidFill>
                  <a:srgbClr val="0C4F76"/>
                </a:solidFill>
              </a:rPr>
              <a:t>ci</a:t>
            </a:r>
            <a:r>
              <a:t>al</a:t>
            </a:r>
          </a:p>
        </p:txBody>
      </p:sp>
      <p:sp>
        <p:nvSpPr>
          <p:cNvPr id="238" name="Title 2"/>
          <p:cNvSpPr txBox="1"/>
          <p:nvPr>
            <p:ph type="title"/>
          </p:nvPr>
        </p:nvSpPr>
        <p:spPr>
          <a:xfrm>
            <a:off x="479375" y="332654"/>
            <a:ext cx="9793090" cy="1152132"/>
          </a:xfrm>
          <a:prstGeom prst="rect">
            <a:avLst/>
          </a:prstGeom>
        </p:spPr>
        <p:txBody>
          <a:bodyPr/>
          <a:lstStyle/>
          <a:p>
            <a:pPr defTabSz="896111">
              <a:defRPr sz="3900"/>
            </a:pPr>
            <a:r>
              <a:t>Here are all the different graphemes for </a:t>
            </a:r>
            <a:br/>
            <a:r>
              <a:t>the phoneme </a:t>
            </a:r>
            <a:r>
              <a:rPr b="1"/>
              <a:t>sh</a:t>
            </a:r>
            <a:r>
              <a:t>:</a:t>
            </a:r>
          </a:p>
        </p:txBody>
      </p:sp>
      <p:sp>
        <p:nvSpPr>
          <p:cNvPr id="239" name="Text Placeholder 3"/>
          <p:cNvSpPr/>
          <p:nvPr>
            <p:ph type="body" idx="21"/>
          </p:nvPr>
        </p:nvSpPr>
        <p:spPr>
          <a:xfrm>
            <a:off x="6240016" y="2204863"/>
            <a:ext cx="5256585" cy="4392491"/>
          </a:xfrm>
          <a:prstGeom prst="rect">
            <a:avLst/>
          </a:prstGeom>
          <a:extLst>
            <a:ext uri="{C572A759-6A51-4108-AA02-DFA0A04FC94B}">
              <ma14:wrappingTextBoxFlag xmlns:ma14="http://schemas.microsoft.com/office/mac/drawingml/2011/main" val="1"/>
            </a:ext>
          </a:extLst>
        </p:spPr>
        <p:txBody>
          <a:bodyPr/>
          <a:lstStyle/>
          <a:p>
            <a:pPr marL="0" indent="0" algn="ctr">
              <a:buSzTx/>
              <a:buFontTx/>
              <a:buNone/>
              <a:defRPr sz="8000">
                <a:solidFill>
                  <a:srgbClr val="000000"/>
                </a:solidFill>
              </a:defRPr>
            </a:pPr>
            <a:r>
              <a:t>cap</a:t>
            </a:r>
            <a:r>
              <a:rPr u="sng">
                <a:solidFill>
                  <a:srgbClr val="0C4F76"/>
                </a:solidFill>
              </a:rPr>
              <a:t>ti</a:t>
            </a:r>
            <a:r>
              <a:t>on</a:t>
            </a:r>
          </a:p>
          <a:p>
            <a:pPr marL="0" indent="0" algn="ctr">
              <a:buSzTx/>
              <a:buFontTx/>
              <a:buNone/>
              <a:defRPr sz="8000">
                <a:solidFill>
                  <a:srgbClr val="000000"/>
                </a:solidFill>
              </a:defRPr>
            </a:pPr>
            <a:r>
              <a:t>man</a:t>
            </a:r>
            <a:r>
              <a:rPr u="sng">
                <a:solidFill>
                  <a:srgbClr val="0C4F76"/>
                </a:solidFill>
              </a:rPr>
              <a:t>si</a:t>
            </a:r>
            <a:r>
              <a:t>on</a:t>
            </a:r>
          </a:p>
          <a:p>
            <a:pPr marL="0" indent="0" algn="ctr">
              <a:buSzTx/>
              <a:buFontTx/>
              <a:buNone/>
              <a:defRPr sz="8000">
                <a:solidFill>
                  <a:srgbClr val="000000"/>
                </a:solidFill>
              </a:defRPr>
            </a:pPr>
            <a:r>
              <a:t>pa</a:t>
            </a:r>
            <a:r>
              <a:rPr u="sng">
                <a:solidFill>
                  <a:srgbClr val="0C4F76"/>
                </a:solidFill>
              </a:rPr>
              <a:t>ssi</a:t>
            </a:r>
            <a:r>
              <a:t>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le 2"/>
          <p:cNvSpPr txBox="1"/>
          <p:nvPr>
            <p:ph type="title"/>
          </p:nvPr>
        </p:nvSpPr>
        <p:spPr>
          <a:xfrm>
            <a:off x="479375" y="332654"/>
            <a:ext cx="9793090" cy="1152132"/>
          </a:xfrm>
          <a:prstGeom prst="rect">
            <a:avLst/>
          </a:prstGeom>
        </p:spPr>
        <p:txBody>
          <a:bodyPr/>
          <a:lstStyle/>
          <a:p>
            <a:pPr defTabSz="612648">
              <a:defRPr sz="2680"/>
            </a:pPr>
            <a:r>
              <a:t>Tricky words (click link here and go to </a:t>
            </a:r>
            <a:r>
              <a:rPr b="1"/>
              <a:t>how we teach</a:t>
            </a:r>
            <a:r>
              <a:t> for video </a:t>
            </a:r>
            <a:r>
              <a:rPr u="sng">
                <a:solidFill>
                  <a:srgbClr val="0000FF"/>
                </a:solidFill>
                <a:uFill>
                  <a:solidFill>
                    <a:srgbClr val="0000FF"/>
                  </a:solidFill>
                </a:uFill>
                <a:hlinkClick r:id="rId3" invalidUrl="" action="" tgtFrame="" tooltip="" history="1" highlightClick="0" endSnd="0"/>
              </a:rPr>
              <a:t>https://www.littlewandlelettersandsounds.org.uk/resources/for-parents/</a:t>
            </a:r>
            <a:r>
              <a:t>)</a:t>
            </a:r>
          </a:p>
        </p:txBody>
      </p:sp>
      <p:pic>
        <p:nvPicPr>
          <p:cNvPr id="242" name="How we teach tricky wordsOnline Media 3" descr="How we teach tricky wordsOnline Media 3"/>
          <p:cNvPicPr>
            <a:picLocks noChangeAspect="0"/>
          </p:cNvPicPr>
          <p:nvPr>
            <a:videoFile xmlns:mc="http://schemas.openxmlformats.org/markup-compatibility/2006" r:link="rId4" mc:Ignorable="aiw"/>
          </p:nvPr>
        </p:nvPicPr>
        <p:blipFill>
          <a:blip r:embed="rId5">
            <a:extLst/>
          </a:blip>
          <a:stretch>
            <a:fillRect/>
          </a:stretch>
        </p:blipFill>
        <p:spPr>
          <a:xfrm>
            <a:off x="1775518" y="1772816"/>
            <a:ext cx="7992891" cy="45159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4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42"/>
                </p:tgtEl>
              </p:cMediaNode>
            </p:video>
            <p:seq concurrent="1" prevAc="none" nextAc="seek">
              <p:cTn id="12" evtFilter="cancelBubble" nodeType="interactiveSeq" restart="whenNotActive" fill="hold">
                <p:stCondLst>
                  <p:cond delay="0" evt="onClick">
                    <p:tgtEl>
                      <p:spTgt spid="242"/>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42"/>
                                        </p:tgtEl>
                                      </p:cBhvr>
                                    </p:cmd>
                                  </p:childTnLst>
                                </p:cTn>
                              </p:par>
                            </p:childTnLst>
                          </p:cTn>
                        </p:par>
                      </p:childTnLst>
                    </p:cTn>
                  </p:par>
                </p:childTnLst>
              </p:cTn>
              <p:nextCondLst>
                <p:cond delay="0" evt="onClick">
                  <p:tgtEl>
                    <p:spTgt spid="24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Text Placeholder 1"/>
          <p:cNvSpPr txBox="1"/>
          <p:nvPr>
            <p:ph type="body" sz="quarter" idx="1"/>
          </p:nvPr>
        </p:nvSpPr>
        <p:spPr>
          <a:xfrm>
            <a:off x="479375" y="2564902"/>
            <a:ext cx="4176467" cy="3744419"/>
          </a:xfrm>
          <a:prstGeom prst="rect">
            <a:avLst/>
          </a:prstGeom>
        </p:spPr>
        <p:txBody>
          <a:bodyPr/>
          <a:lstStyle/>
          <a:p>
            <a:pPr>
              <a:defRPr sz="3200">
                <a:solidFill>
                  <a:srgbClr val="000000"/>
                </a:solidFill>
              </a:defRPr>
            </a:pPr>
            <a:r>
              <a:t>Say the word.</a:t>
            </a:r>
          </a:p>
          <a:p>
            <a:pPr>
              <a:defRPr sz="3200">
                <a:solidFill>
                  <a:srgbClr val="000000"/>
                </a:solidFill>
              </a:defRPr>
            </a:pPr>
            <a:r>
              <a:t>Segment the sounds.</a:t>
            </a:r>
          </a:p>
          <a:p>
            <a:pPr>
              <a:defRPr sz="3200">
                <a:solidFill>
                  <a:srgbClr val="000000"/>
                </a:solidFill>
              </a:defRPr>
            </a:pPr>
            <a:r>
              <a:t>Count the sounds.</a:t>
            </a:r>
          </a:p>
          <a:p>
            <a:pPr>
              <a:defRPr sz="3200">
                <a:solidFill>
                  <a:srgbClr val="000000"/>
                </a:solidFill>
              </a:defRPr>
            </a:pPr>
            <a:r>
              <a:t>Write them down.</a:t>
            </a:r>
          </a:p>
        </p:txBody>
      </p:sp>
      <p:sp>
        <p:nvSpPr>
          <p:cNvPr id="247" name="Title 2"/>
          <p:cNvSpPr txBox="1"/>
          <p:nvPr>
            <p:ph type="title"/>
          </p:nvPr>
        </p:nvSpPr>
        <p:spPr>
          <a:xfrm>
            <a:off x="479375" y="332654"/>
            <a:ext cx="9793090" cy="1152132"/>
          </a:xfrm>
          <a:prstGeom prst="rect">
            <a:avLst/>
          </a:prstGeom>
        </p:spPr>
        <p:txBody>
          <a:bodyPr/>
          <a:lstStyle/>
          <a:p>
            <a:pPr/>
            <a:r>
              <a:t>Spelling</a:t>
            </a:r>
          </a:p>
        </p:txBody>
      </p:sp>
      <p:pic>
        <p:nvPicPr>
          <p:cNvPr id="248" name="Picture 4" descr="Picture 4"/>
          <p:cNvPicPr>
            <a:picLocks noChangeAspect="1"/>
          </p:cNvPicPr>
          <p:nvPr/>
        </p:nvPicPr>
        <p:blipFill>
          <a:blip r:embed="rId3">
            <a:extLst/>
          </a:blip>
          <a:stretch>
            <a:fillRect/>
          </a:stretch>
        </p:blipFill>
        <p:spPr>
          <a:xfrm>
            <a:off x="4891251" y="1801214"/>
            <a:ext cx="6741318" cy="44904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9" y="0"/>
                </a:moveTo>
                <a:cubicBezTo>
                  <a:pt x="232" y="0"/>
                  <a:pt x="0" y="348"/>
                  <a:pt x="0" y="779"/>
                </a:cubicBezTo>
                <a:lnTo>
                  <a:pt x="0" y="20817"/>
                </a:lnTo>
                <a:cubicBezTo>
                  <a:pt x="0" y="21248"/>
                  <a:pt x="232" y="21600"/>
                  <a:pt x="519" y="21600"/>
                </a:cubicBezTo>
                <a:lnTo>
                  <a:pt x="21081" y="21600"/>
                </a:lnTo>
                <a:cubicBezTo>
                  <a:pt x="21368" y="21600"/>
                  <a:pt x="21600" y="21248"/>
                  <a:pt x="21600" y="20817"/>
                </a:cubicBezTo>
                <a:lnTo>
                  <a:pt x="21600" y="779"/>
                </a:lnTo>
                <a:cubicBezTo>
                  <a:pt x="21600" y="348"/>
                  <a:pt x="21368" y="0"/>
                  <a:pt x="21081" y="0"/>
                </a:cubicBezTo>
                <a:lnTo>
                  <a:pt x="519"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Text Placeholder 5"/>
          <p:cNvSpPr txBox="1"/>
          <p:nvPr>
            <p:ph type="body" sz="half" idx="1"/>
          </p:nvPr>
        </p:nvSpPr>
        <p:spPr>
          <a:xfrm>
            <a:off x="479374" y="2556241"/>
            <a:ext cx="5616628" cy="3393039"/>
          </a:xfrm>
          <a:prstGeom prst="rect">
            <a:avLst/>
          </a:prstGeom>
        </p:spPr>
        <p:txBody>
          <a:bodyPr/>
          <a:lstStyle/>
          <a:p>
            <a:pPr marL="0" indent="0" algn="just">
              <a:buSzTx/>
              <a:buNone/>
              <a:defRPr b="1">
                <a:solidFill>
                  <a:srgbClr val="44546A"/>
                </a:solidFill>
              </a:defRPr>
            </a:pPr>
            <a:r>
              <a:t>All children read at least twice a week with an adult. Those who need more practice will be quickly identified and will read at least 4 times a week. We use </a:t>
            </a:r>
            <a:r>
              <a:rPr>
                <a:solidFill>
                  <a:srgbClr val="FF2600"/>
                </a:solidFill>
              </a:rPr>
              <a:t>Big Cat Phonics for Letters and Sounds</a:t>
            </a:r>
            <a:r>
              <a:t> books.</a:t>
            </a:r>
          </a:p>
        </p:txBody>
      </p:sp>
      <p:sp>
        <p:nvSpPr>
          <p:cNvPr id="253" name="Title 4"/>
          <p:cNvSpPr txBox="1"/>
          <p:nvPr>
            <p:ph type="title"/>
          </p:nvPr>
        </p:nvSpPr>
        <p:spPr>
          <a:xfrm>
            <a:off x="479375" y="332654"/>
            <a:ext cx="9793090" cy="1152132"/>
          </a:xfrm>
          <a:prstGeom prst="rect">
            <a:avLst/>
          </a:prstGeom>
        </p:spPr>
        <p:txBody>
          <a:bodyPr/>
          <a:lstStyle/>
          <a:p>
            <a:pPr/>
            <a:r>
              <a:t>How do we teach reading in books?</a:t>
            </a:r>
          </a:p>
        </p:txBody>
      </p:sp>
      <p:pic>
        <p:nvPicPr>
          <p:cNvPr id="254" name="Picture 2" descr="Picture 2"/>
          <p:cNvPicPr>
            <a:picLocks noChangeAspect="1"/>
          </p:cNvPicPr>
          <p:nvPr/>
        </p:nvPicPr>
        <p:blipFill>
          <a:blip r:embed="rId3">
            <a:extLst/>
          </a:blip>
          <a:stretch>
            <a:fillRect/>
          </a:stretch>
        </p:blipFill>
        <p:spPr>
          <a:xfrm>
            <a:off x="6456040" y="1717880"/>
            <a:ext cx="2402504" cy="2287186"/>
          </a:xfrm>
          <a:prstGeom prst="rect">
            <a:avLst/>
          </a:prstGeom>
          <a:ln w="12700">
            <a:miter lim="400000"/>
          </a:ln>
        </p:spPr>
      </p:pic>
      <p:pic>
        <p:nvPicPr>
          <p:cNvPr id="255" name="Picture 3" descr="Picture 3"/>
          <p:cNvPicPr>
            <a:picLocks noChangeAspect="1"/>
          </p:cNvPicPr>
          <p:nvPr/>
        </p:nvPicPr>
        <p:blipFill>
          <a:blip r:embed="rId4">
            <a:extLst/>
          </a:blip>
          <a:stretch>
            <a:fillRect/>
          </a:stretch>
        </p:blipFill>
        <p:spPr>
          <a:xfrm>
            <a:off x="6456040" y="4166151"/>
            <a:ext cx="2402504" cy="2287186"/>
          </a:xfrm>
          <a:prstGeom prst="rect">
            <a:avLst/>
          </a:prstGeom>
          <a:ln w="12700">
            <a:miter lim="400000"/>
          </a:ln>
        </p:spPr>
      </p:pic>
      <p:pic>
        <p:nvPicPr>
          <p:cNvPr id="256" name="Picture 6" descr="Picture 6"/>
          <p:cNvPicPr>
            <a:picLocks noChangeAspect="1"/>
          </p:cNvPicPr>
          <p:nvPr/>
        </p:nvPicPr>
        <p:blipFill>
          <a:blip r:embed="rId5">
            <a:extLst/>
          </a:blip>
          <a:stretch>
            <a:fillRect/>
          </a:stretch>
        </p:blipFill>
        <p:spPr>
          <a:xfrm>
            <a:off x="9066955" y="2556242"/>
            <a:ext cx="2504140" cy="30850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Picture 11" descr="Picture 11"/>
          <p:cNvPicPr>
            <a:picLocks noChangeAspect="1"/>
          </p:cNvPicPr>
          <p:nvPr/>
        </p:nvPicPr>
        <p:blipFill>
          <a:blip r:embed="rId3">
            <a:extLst/>
          </a:blip>
          <a:srcRect l="0" t="0" r="1" b="1"/>
          <a:stretch>
            <a:fillRect/>
          </a:stretch>
        </p:blipFill>
        <p:spPr>
          <a:xfrm>
            <a:off x="609949" y="2086204"/>
            <a:ext cx="4348163" cy="3816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3" y="0"/>
                </a:moveTo>
                <a:cubicBezTo>
                  <a:pt x="283" y="0"/>
                  <a:pt x="0" y="322"/>
                  <a:pt x="0" y="721"/>
                </a:cubicBezTo>
                <a:lnTo>
                  <a:pt x="0" y="20879"/>
                </a:lnTo>
                <a:cubicBezTo>
                  <a:pt x="0" y="21278"/>
                  <a:pt x="283" y="21600"/>
                  <a:pt x="633" y="21600"/>
                </a:cubicBezTo>
                <a:lnTo>
                  <a:pt x="20967" y="21600"/>
                </a:lnTo>
                <a:cubicBezTo>
                  <a:pt x="21317" y="21600"/>
                  <a:pt x="21600" y="21278"/>
                  <a:pt x="21600" y="20879"/>
                </a:cubicBezTo>
                <a:lnTo>
                  <a:pt x="21600" y="721"/>
                </a:lnTo>
                <a:cubicBezTo>
                  <a:pt x="21600" y="322"/>
                  <a:pt x="21317" y="0"/>
                  <a:pt x="20967" y="0"/>
                </a:cubicBezTo>
                <a:lnTo>
                  <a:pt x="633" y="0"/>
                </a:lnTo>
                <a:close/>
              </a:path>
            </a:pathLst>
          </a:custGeom>
          <a:ln w="12700">
            <a:miter lim="400000"/>
          </a:ln>
        </p:spPr>
      </p:pic>
      <p:sp>
        <p:nvSpPr>
          <p:cNvPr id="261" name="Title 3"/>
          <p:cNvSpPr txBox="1"/>
          <p:nvPr>
            <p:ph type="title"/>
          </p:nvPr>
        </p:nvSpPr>
        <p:spPr>
          <a:xfrm>
            <a:off x="479375" y="332654"/>
            <a:ext cx="8064897" cy="1152132"/>
          </a:xfrm>
          <a:prstGeom prst="rect">
            <a:avLst/>
          </a:prstGeom>
        </p:spPr>
        <p:txBody>
          <a:bodyPr/>
          <a:lstStyle>
            <a:lvl1pPr defTabSz="896111">
              <a:defRPr sz="3900"/>
            </a:lvl1pPr>
          </a:lstStyle>
          <a:p>
            <a:pPr/>
            <a:r>
              <a:t>We use assessment to match your child the right level of book</a:t>
            </a:r>
          </a:p>
        </p:txBody>
      </p:sp>
      <p:sp>
        <p:nvSpPr>
          <p:cNvPr id="262" name="Straight Arrow Connector 4"/>
          <p:cNvSpPr/>
          <p:nvPr/>
        </p:nvSpPr>
        <p:spPr>
          <a:xfrm>
            <a:off x="5447927" y="4064263"/>
            <a:ext cx="936106" cy="2"/>
          </a:xfrm>
          <a:prstGeom prst="line">
            <a:avLst/>
          </a:prstGeom>
          <a:ln w="47625">
            <a:solidFill>
              <a:srgbClr val="EE7E30"/>
            </a:solidFill>
            <a:miter/>
            <a:tailEnd type="triangle"/>
          </a:ln>
        </p:spPr>
        <p:txBody>
          <a:bodyPr lIns="45718" tIns="45718" rIns="45718" bIns="45718"/>
          <a:lstStyle/>
          <a:p>
            <a:pPr/>
          </a:p>
        </p:txBody>
      </p:sp>
      <p:pic>
        <p:nvPicPr>
          <p:cNvPr id="263" name="Picture 5" descr="Picture 5"/>
          <p:cNvPicPr>
            <a:picLocks noChangeAspect="1"/>
          </p:cNvPicPr>
          <p:nvPr/>
        </p:nvPicPr>
        <p:blipFill>
          <a:blip r:embed="rId4">
            <a:extLst/>
          </a:blip>
          <a:stretch>
            <a:fillRect/>
          </a:stretch>
        </p:blipFill>
        <p:spPr>
          <a:xfrm>
            <a:off x="6812736" y="2132856"/>
            <a:ext cx="2795211" cy="2638677"/>
          </a:xfrm>
          <a:prstGeom prst="rect">
            <a:avLst/>
          </a:prstGeom>
          <a:ln w="12700">
            <a:miter lim="400000"/>
          </a:ln>
        </p:spPr>
      </p:pic>
      <p:pic>
        <p:nvPicPr>
          <p:cNvPr id="264" name="Picture 7" descr="Picture 7"/>
          <p:cNvPicPr>
            <a:picLocks noChangeAspect="1"/>
          </p:cNvPicPr>
          <p:nvPr/>
        </p:nvPicPr>
        <p:blipFill>
          <a:blip r:embed="rId5">
            <a:extLst/>
          </a:blip>
          <a:stretch>
            <a:fillRect/>
          </a:stretch>
        </p:blipFill>
        <p:spPr>
          <a:xfrm>
            <a:off x="7533312" y="2739332"/>
            <a:ext cx="2795211" cy="2649860"/>
          </a:xfrm>
          <a:prstGeom prst="rect">
            <a:avLst/>
          </a:prstGeom>
          <a:ln w="12700">
            <a:miter lim="400000"/>
          </a:ln>
        </p:spPr>
      </p:pic>
      <p:pic>
        <p:nvPicPr>
          <p:cNvPr id="265" name="Picture 8" descr="Picture 8"/>
          <p:cNvPicPr>
            <a:picLocks noChangeAspect="1"/>
          </p:cNvPicPr>
          <p:nvPr/>
        </p:nvPicPr>
        <p:blipFill>
          <a:blip r:embed="rId6">
            <a:extLst/>
          </a:blip>
          <a:stretch>
            <a:fillRect/>
          </a:stretch>
        </p:blipFill>
        <p:spPr>
          <a:xfrm>
            <a:off x="8241582" y="3253987"/>
            <a:ext cx="2795211" cy="26498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Picture 5" descr="Picture 5"/>
          <p:cNvPicPr>
            <a:picLocks noChangeAspect="1"/>
          </p:cNvPicPr>
          <p:nvPr/>
        </p:nvPicPr>
        <p:blipFill>
          <a:blip r:embed="rId2">
            <a:extLst/>
          </a:blip>
          <a:srcRect l="0" t="0" r="0" b="3"/>
          <a:stretch>
            <a:fillRect/>
          </a:stretch>
        </p:blipFill>
        <p:spPr>
          <a:xfrm>
            <a:off x="5951982" y="1968267"/>
            <a:ext cx="5760642" cy="3908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2" y="0"/>
                </a:moveTo>
                <a:cubicBezTo>
                  <a:pt x="283" y="0"/>
                  <a:pt x="0" y="417"/>
                  <a:pt x="0" y="932"/>
                </a:cubicBezTo>
                <a:lnTo>
                  <a:pt x="0" y="20668"/>
                </a:lnTo>
                <a:cubicBezTo>
                  <a:pt x="0" y="21183"/>
                  <a:pt x="283" y="21600"/>
                  <a:pt x="632" y="21600"/>
                </a:cubicBezTo>
                <a:lnTo>
                  <a:pt x="20968" y="21600"/>
                </a:lnTo>
                <a:cubicBezTo>
                  <a:pt x="21317" y="21600"/>
                  <a:pt x="21600" y="21183"/>
                  <a:pt x="21600" y="20668"/>
                </a:cubicBezTo>
                <a:lnTo>
                  <a:pt x="21600" y="932"/>
                </a:lnTo>
                <a:cubicBezTo>
                  <a:pt x="21600" y="417"/>
                  <a:pt x="21317" y="0"/>
                  <a:pt x="20968" y="0"/>
                </a:cubicBezTo>
                <a:lnTo>
                  <a:pt x="632" y="0"/>
                </a:lnTo>
                <a:close/>
              </a:path>
            </a:pathLst>
          </a:custGeom>
          <a:ln w="12700">
            <a:miter lim="400000"/>
          </a:ln>
        </p:spPr>
      </p:pic>
      <p:sp>
        <p:nvSpPr>
          <p:cNvPr id="270" name="Text Placeholder 1"/>
          <p:cNvSpPr txBox="1"/>
          <p:nvPr>
            <p:ph type="body" sz="half" idx="1"/>
          </p:nvPr>
        </p:nvSpPr>
        <p:spPr>
          <a:xfrm>
            <a:off x="479374" y="1916831"/>
            <a:ext cx="5328596" cy="4392491"/>
          </a:xfrm>
          <a:prstGeom prst="rect">
            <a:avLst/>
          </a:prstGeom>
        </p:spPr>
        <p:txBody>
          <a:bodyPr/>
          <a:lstStyle/>
          <a:p>
            <a:pPr marL="0" indent="0">
              <a:buSzTx/>
              <a:buNone/>
              <a:defRPr b="1" sz="2400">
                <a:solidFill>
                  <a:srgbClr val="0C4F76"/>
                </a:solidFill>
              </a:defRPr>
            </a:pPr>
            <a:r>
              <a:t>This means that after 3 reads your child should: </a:t>
            </a:r>
          </a:p>
          <a:p>
            <a:pPr>
              <a:defRPr sz="2400">
                <a:solidFill>
                  <a:srgbClr val="262626"/>
                </a:solidFill>
              </a:defRPr>
            </a:pPr>
            <a:r>
              <a:t>Know all the sounds and tricky words in their phonics book well</a:t>
            </a:r>
          </a:p>
          <a:p>
            <a:pPr>
              <a:defRPr sz="2400">
                <a:solidFill>
                  <a:srgbClr val="262626"/>
                </a:solidFill>
              </a:defRPr>
            </a:pPr>
            <a:r>
              <a:t>Read many of the words by silent blending (in their head) – their reading will be automatic</a:t>
            </a:r>
          </a:p>
          <a:p>
            <a:pPr>
              <a:defRPr sz="2400">
                <a:solidFill>
                  <a:srgbClr val="262626"/>
                </a:solidFill>
              </a:defRPr>
            </a:pPr>
            <a:r>
              <a:t>Only need to stop and sound out about 5% of the words</a:t>
            </a:r>
          </a:p>
        </p:txBody>
      </p:sp>
      <p:sp>
        <p:nvSpPr>
          <p:cNvPr id="271" name="Title 2"/>
          <p:cNvSpPr txBox="1"/>
          <p:nvPr>
            <p:ph type="title"/>
          </p:nvPr>
        </p:nvSpPr>
        <p:spPr>
          <a:xfrm>
            <a:off x="479375" y="332654"/>
            <a:ext cx="9793090" cy="1152132"/>
          </a:xfrm>
          <a:prstGeom prst="rect">
            <a:avLst/>
          </a:prstGeom>
        </p:spPr>
        <p:txBody>
          <a:bodyPr anchor="ctr"/>
          <a:lstStyle>
            <a:lvl1pPr>
              <a:defRPr sz="3600"/>
            </a:lvl1pPr>
          </a:lstStyle>
          <a:p>
            <a:pPr/>
            <a:r>
              <a:t>Reading a book at the right level</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ext Placeholder 1"/>
          <p:cNvSpPr txBox="1"/>
          <p:nvPr>
            <p:ph type="body" sz="half" idx="1"/>
          </p:nvPr>
        </p:nvSpPr>
        <p:spPr>
          <a:xfrm>
            <a:off x="1488003" y="2636910"/>
            <a:ext cx="9215995" cy="3168355"/>
          </a:xfrm>
          <a:prstGeom prst="rect">
            <a:avLst/>
          </a:prstGeom>
        </p:spPr>
        <p:txBody>
          <a:bodyPr/>
          <a:lstStyle/>
          <a:p>
            <a:pPr>
              <a:defRPr sz="4200"/>
            </a:pPr>
            <a:r>
              <a:t>A love of reading is the biggest indicator of future academic success.</a:t>
            </a:r>
          </a:p>
          <a:p>
            <a:pPr>
              <a:defRPr sz="1600"/>
            </a:pPr>
            <a:r>
              <a:t>OECD (</a:t>
            </a:r>
            <a:r>
              <a:rPr b="0"/>
              <a:t>The Organisation for Economic Co-operation and Development)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Picture 1" descr="Picture 1"/>
          <p:cNvPicPr>
            <a:picLocks noChangeAspect="1"/>
          </p:cNvPicPr>
          <p:nvPr/>
        </p:nvPicPr>
        <p:blipFill>
          <a:blip r:embed="rId2">
            <a:alphaModFix amt="4000"/>
            <a:extLst/>
          </a:blip>
          <a:stretch>
            <a:fillRect/>
          </a:stretch>
        </p:blipFill>
        <p:spPr>
          <a:xfrm>
            <a:off x="263351" y="-1179513"/>
            <a:ext cx="8556552" cy="8935313"/>
          </a:xfrm>
          <a:prstGeom prst="rect">
            <a:avLst/>
          </a:prstGeom>
          <a:ln w="12700">
            <a:miter lim="400000"/>
          </a:ln>
        </p:spPr>
      </p:pic>
      <p:sp>
        <p:nvSpPr>
          <p:cNvPr id="274" name="TextBox 2"/>
          <p:cNvSpPr txBox="1"/>
          <p:nvPr/>
        </p:nvSpPr>
        <p:spPr>
          <a:xfrm>
            <a:off x="45719" y="2780927"/>
            <a:ext cx="12100560" cy="9125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6500">
                <a:solidFill>
                  <a:srgbClr val="FFFFFF"/>
                </a:solidFill>
              </a:defRPr>
            </a:lvl1pPr>
          </a:lstStyle>
          <a:p>
            <a:pPr/>
            <a:r>
              <a:t>Reading at home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Text Placeholder 1"/>
          <p:cNvSpPr txBox="1"/>
          <p:nvPr>
            <p:ph type="body" sz="half" idx="1"/>
          </p:nvPr>
        </p:nvSpPr>
        <p:spPr>
          <a:xfrm>
            <a:off x="479376" y="2039941"/>
            <a:ext cx="6336704" cy="4392491"/>
          </a:xfrm>
          <a:prstGeom prst="rect">
            <a:avLst/>
          </a:prstGeom>
        </p:spPr>
        <p:txBody>
          <a:bodyPr/>
          <a:lstStyle/>
          <a:p>
            <a:pPr marL="0" indent="0">
              <a:buSzTx/>
              <a:buNone/>
              <a:defRPr b="1" sz="2400">
                <a:solidFill>
                  <a:srgbClr val="0C4F76"/>
                </a:solidFill>
              </a:defRPr>
            </a:pPr>
            <a:r>
              <a:t>Reading a book and chatting had a positive impact a year later on children’s ability to…</a:t>
            </a:r>
          </a:p>
          <a:p>
            <a:pPr>
              <a:defRPr sz="2400">
                <a:solidFill>
                  <a:srgbClr val="0D0D0D"/>
                </a:solidFill>
              </a:defRPr>
            </a:pPr>
            <a:r>
              <a:t>understand words and sentences</a:t>
            </a:r>
          </a:p>
          <a:p>
            <a:pPr>
              <a:defRPr sz="2400">
                <a:solidFill>
                  <a:srgbClr val="0D0D0D"/>
                </a:solidFill>
              </a:defRPr>
            </a:pPr>
            <a:r>
              <a:t>use a wide range of vocabulary </a:t>
            </a:r>
          </a:p>
          <a:p>
            <a:pPr>
              <a:defRPr sz="2400">
                <a:solidFill>
                  <a:srgbClr val="0D0D0D"/>
                </a:solidFill>
              </a:defRPr>
            </a:pPr>
            <a:r>
              <a:t>develop listening comprehension skills.</a:t>
            </a:r>
          </a:p>
          <a:p>
            <a:pPr marL="0" indent="0">
              <a:buSzTx/>
              <a:buNone/>
              <a:defRPr sz="2400">
                <a:solidFill>
                  <a:srgbClr val="0D0D0D"/>
                </a:solidFill>
              </a:defRPr>
            </a:pPr>
            <a:r>
              <a:t>The amount of books children were exposed to by age 6 was a positive predictor of their reading ability two years later.</a:t>
            </a:r>
          </a:p>
        </p:txBody>
      </p:sp>
      <p:sp>
        <p:nvSpPr>
          <p:cNvPr id="277" name="Title 2"/>
          <p:cNvSpPr txBox="1"/>
          <p:nvPr>
            <p:ph type="title"/>
          </p:nvPr>
        </p:nvSpPr>
        <p:spPr>
          <a:xfrm>
            <a:off x="479374" y="332654"/>
            <a:ext cx="7632852" cy="1152132"/>
          </a:xfrm>
          <a:prstGeom prst="rect">
            <a:avLst/>
          </a:prstGeom>
        </p:spPr>
        <p:txBody>
          <a:bodyPr/>
          <a:lstStyle>
            <a:lvl1pPr defTabSz="896111">
              <a:defRPr sz="3900"/>
            </a:lvl1pPr>
          </a:lstStyle>
          <a:p>
            <a:pPr/>
            <a:r>
              <a:t>The most important thing you can do is read with your child</a:t>
            </a:r>
          </a:p>
        </p:txBody>
      </p:sp>
      <p:sp>
        <p:nvSpPr>
          <p:cNvPr id="278" name="TextBox 3"/>
          <p:cNvSpPr txBox="1"/>
          <p:nvPr/>
        </p:nvSpPr>
        <p:spPr>
          <a:xfrm>
            <a:off x="525095" y="6124655"/>
            <a:ext cx="9581279"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i="1" sz="1400">
                <a:solidFill>
                  <a:srgbClr val="595959"/>
                </a:solidFill>
              </a:defRPr>
            </a:pPr>
            <a:r>
              <a:t>Parental involvement in the development of children’s reading skills:  A five-year longitudinal study </a:t>
            </a:r>
            <a:r>
              <a:rPr i="0"/>
              <a:t>(2002) Senechal, M. and Lefvre, J</a:t>
            </a:r>
          </a:p>
        </p:txBody>
      </p:sp>
      <p:pic>
        <p:nvPicPr>
          <p:cNvPr id="279" name="Picture 6" descr="Picture 6"/>
          <p:cNvPicPr>
            <a:picLocks noChangeAspect="1"/>
          </p:cNvPicPr>
          <p:nvPr/>
        </p:nvPicPr>
        <p:blipFill>
          <a:blip r:embed="rId3">
            <a:extLst/>
          </a:blip>
          <a:srcRect l="0" t="0" r="0" b="3"/>
          <a:stretch>
            <a:fillRect/>
          </a:stretch>
        </p:blipFill>
        <p:spPr>
          <a:xfrm>
            <a:off x="7320136" y="1847694"/>
            <a:ext cx="4392490" cy="3879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2" y="0"/>
                </a:moveTo>
                <a:cubicBezTo>
                  <a:pt x="198" y="199"/>
                  <a:pt x="0" y="559"/>
                  <a:pt x="0" y="974"/>
                </a:cubicBezTo>
                <a:lnTo>
                  <a:pt x="0" y="20464"/>
                </a:lnTo>
                <a:cubicBezTo>
                  <a:pt x="0" y="21092"/>
                  <a:pt x="450" y="21600"/>
                  <a:pt x="1005" y="21600"/>
                </a:cubicBezTo>
                <a:lnTo>
                  <a:pt x="20595" y="21600"/>
                </a:lnTo>
                <a:cubicBezTo>
                  <a:pt x="21150" y="21600"/>
                  <a:pt x="21600" y="21092"/>
                  <a:pt x="21600" y="20464"/>
                </a:cubicBezTo>
                <a:lnTo>
                  <a:pt x="21600" y="974"/>
                </a:lnTo>
                <a:cubicBezTo>
                  <a:pt x="21600" y="559"/>
                  <a:pt x="21400" y="198"/>
                  <a:pt x="21106" y="0"/>
                </a:cubicBezTo>
                <a:lnTo>
                  <a:pt x="492"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Picture 13" descr="Picture 13"/>
          <p:cNvPicPr>
            <a:picLocks noChangeAspect="1"/>
          </p:cNvPicPr>
          <p:nvPr/>
        </p:nvPicPr>
        <p:blipFill>
          <a:blip r:embed="rId3">
            <a:extLst/>
          </a:blip>
          <a:stretch>
            <a:fillRect/>
          </a:stretch>
        </p:blipFill>
        <p:spPr>
          <a:xfrm>
            <a:off x="569873" y="2662727"/>
            <a:ext cx="2983851" cy="2828689"/>
          </a:xfrm>
          <a:prstGeom prst="rect">
            <a:avLst/>
          </a:prstGeom>
          <a:ln w="12700">
            <a:miter lim="400000"/>
          </a:ln>
        </p:spPr>
      </p:pic>
      <p:pic>
        <p:nvPicPr>
          <p:cNvPr id="284" name="Picture 9" descr="Picture 9"/>
          <p:cNvPicPr>
            <a:picLocks noChangeAspect="1"/>
          </p:cNvPicPr>
          <p:nvPr/>
        </p:nvPicPr>
        <p:blipFill>
          <a:blip r:embed="rId4">
            <a:extLst/>
          </a:blip>
          <a:stretch>
            <a:fillRect/>
          </a:stretch>
        </p:blipFill>
        <p:spPr>
          <a:xfrm>
            <a:off x="8706043" y="2274728"/>
            <a:ext cx="2902474" cy="3604686"/>
          </a:xfrm>
          <a:prstGeom prst="rect">
            <a:avLst/>
          </a:prstGeom>
          <a:ln w="12700">
            <a:miter lim="400000"/>
          </a:ln>
        </p:spPr>
      </p:pic>
      <p:pic>
        <p:nvPicPr>
          <p:cNvPr id="285" name="Picture 10" descr="Picture 10"/>
          <p:cNvPicPr>
            <a:picLocks noChangeAspect="1"/>
          </p:cNvPicPr>
          <p:nvPr/>
        </p:nvPicPr>
        <p:blipFill>
          <a:blip r:embed="rId5">
            <a:extLst/>
          </a:blip>
          <a:stretch>
            <a:fillRect/>
          </a:stretch>
        </p:blipFill>
        <p:spPr>
          <a:xfrm>
            <a:off x="2120786" y="1367385"/>
            <a:ext cx="7950429" cy="5250285"/>
          </a:xfrm>
          <a:prstGeom prst="rect">
            <a:avLst/>
          </a:prstGeom>
          <a:ln w="12700">
            <a:miter lim="400000"/>
          </a:ln>
        </p:spPr>
      </p:pic>
      <p:sp>
        <p:nvSpPr>
          <p:cNvPr id="286" name="Title 2"/>
          <p:cNvSpPr txBox="1"/>
          <p:nvPr>
            <p:ph type="title"/>
          </p:nvPr>
        </p:nvSpPr>
        <p:spPr>
          <a:xfrm>
            <a:off x="479375" y="332654"/>
            <a:ext cx="9793090" cy="1152132"/>
          </a:xfrm>
          <a:prstGeom prst="rect">
            <a:avLst/>
          </a:prstGeom>
        </p:spPr>
        <p:txBody>
          <a:bodyPr/>
          <a:lstStyle/>
          <a:p>
            <a:pPr/>
            <a:r>
              <a:t>Books going home</a:t>
            </a:r>
          </a:p>
        </p:txBody>
      </p:sp>
      <p:sp>
        <p:nvSpPr>
          <p:cNvPr id="287" name="Rectangle 7"/>
          <p:cNvSpPr/>
          <p:nvPr/>
        </p:nvSpPr>
        <p:spPr>
          <a:xfrm>
            <a:off x="4055354" y="4293096"/>
            <a:ext cx="4248473" cy="1130078"/>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pic>
        <p:nvPicPr>
          <p:cNvPr id="288" name="Picture 4" descr="Picture 4"/>
          <p:cNvPicPr>
            <a:picLocks noChangeAspect="1"/>
          </p:cNvPicPr>
          <p:nvPr/>
        </p:nvPicPr>
        <p:blipFill>
          <a:blip r:embed="rId6">
            <a:extLst/>
          </a:blip>
          <a:stretch>
            <a:fillRect/>
          </a:stretch>
        </p:blipFill>
        <p:spPr>
          <a:xfrm>
            <a:off x="6672064" y="4077072"/>
            <a:ext cx="1519301" cy="1519301"/>
          </a:xfrm>
          <a:prstGeom prst="rect">
            <a:avLst/>
          </a:prstGeom>
          <a:ln w="12700">
            <a:miter lim="400000"/>
          </a:ln>
        </p:spPr>
      </p:pic>
      <p:pic>
        <p:nvPicPr>
          <p:cNvPr id="289" name="Picture 6" descr="Picture 6"/>
          <p:cNvPicPr>
            <a:picLocks noChangeAspect="1"/>
          </p:cNvPicPr>
          <p:nvPr/>
        </p:nvPicPr>
        <p:blipFill>
          <a:blip r:embed="rId7">
            <a:extLst/>
          </a:blip>
          <a:stretch>
            <a:fillRect/>
          </a:stretch>
        </p:blipFill>
        <p:spPr>
          <a:xfrm>
            <a:off x="3969289" y="4415004"/>
            <a:ext cx="886260" cy="886260"/>
          </a:xfrm>
          <a:prstGeom prst="rect">
            <a:avLst/>
          </a:prstGeom>
          <a:ln w="12700">
            <a:miter lim="400000"/>
          </a:ln>
        </p:spPr>
      </p:pic>
      <p:grpSp>
        <p:nvGrpSpPr>
          <p:cNvPr id="292" name="Group 3"/>
          <p:cNvGrpSpPr/>
          <p:nvPr/>
        </p:nvGrpSpPr>
        <p:grpSpPr>
          <a:xfrm>
            <a:off x="5678049" y="3361635"/>
            <a:ext cx="835906" cy="835905"/>
            <a:chOff x="0" y="0"/>
            <a:chExt cx="835904" cy="835904"/>
          </a:xfrm>
        </p:grpSpPr>
        <p:sp>
          <p:nvSpPr>
            <p:cNvPr id="290" name="Rectangle 1"/>
            <p:cNvSpPr/>
            <p:nvPr/>
          </p:nvSpPr>
          <p:spPr>
            <a:xfrm>
              <a:off x="334360" y="0"/>
              <a:ext cx="167182" cy="835905"/>
            </a:xfrm>
            <a:prstGeom prst="rect">
              <a:avLst/>
            </a:prstGeom>
            <a:solidFill>
              <a:srgbClr val="0C4F76"/>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291" name="Rectangle 5"/>
            <p:cNvSpPr/>
            <p:nvPr/>
          </p:nvSpPr>
          <p:spPr>
            <a:xfrm rot="16200000">
              <a:off x="334362" y="-3658"/>
              <a:ext cx="167182" cy="835906"/>
            </a:xfrm>
            <a:prstGeom prst="rect">
              <a:avLst/>
            </a:prstGeom>
            <a:solidFill>
              <a:srgbClr val="0C4F76"/>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sp>
        <p:nvSpPr>
          <p:cNvPr id="293" name="A child’s “weekend book” is a book chosen by them that may not be fully decodable but has been chosen for pleasure - they may need some extra help with this. They will also bring home books from the library to share with you."/>
          <p:cNvSpPr txBox="1"/>
          <p:nvPr/>
        </p:nvSpPr>
        <p:spPr>
          <a:xfrm>
            <a:off x="6639896" y="148898"/>
            <a:ext cx="3982851" cy="16439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457200">
              <a:spcBef>
                <a:spcPts val="1200"/>
              </a:spcBef>
              <a:defRPr sz="1700">
                <a:solidFill>
                  <a:srgbClr val="FF2600"/>
                </a:solidFill>
              </a:defRPr>
            </a:lvl1pPr>
          </a:lstStyle>
          <a:p>
            <a:pPr/>
            <a:r>
              <a:t>A child’s “weekend book” is a book chosen by them that may not be fully decodable but has been chosen for pleasure - they may need some extra help with this. They will also bring home books from the library to share with you.</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Picture 7" descr="Picture 7"/>
          <p:cNvPicPr>
            <a:picLocks noChangeAspect="1"/>
          </p:cNvPicPr>
          <p:nvPr/>
        </p:nvPicPr>
        <p:blipFill>
          <a:blip r:embed="rId2">
            <a:extLst/>
          </a:blip>
          <a:stretch>
            <a:fillRect/>
          </a:stretch>
        </p:blipFill>
        <p:spPr>
          <a:xfrm>
            <a:off x="6960096" y="2204864"/>
            <a:ext cx="3117866" cy="2968209"/>
          </a:xfrm>
          <a:prstGeom prst="rect">
            <a:avLst/>
          </a:prstGeom>
          <a:ln w="12700">
            <a:miter lim="400000"/>
          </a:ln>
        </p:spPr>
      </p:pic>
      <p:sp>
        <p:nvSpPr>
          <p:cNvPr id="298" name="Text Placeholder 1"/>
          <p:cNvSpPr txBox="1"/>
          <p:nvPr>
            <p:ph type="body" sz="half" idx="1"/>
          </p:nvPr>
        </p:nvSpPr>
        <p:spPr>
          <a:xfrm>
            <a:off x="479374" y="2544416"/>
            <a:ext cx="5854172" cy="3764904"/>
          </a:xfrm>
          <a:prstGeom prst="rect">
            <a:avLst/>
          </a:prstGeom>
        </p:spPr>
        <p:txBody>
          <a:bodyPr/>
          <a:lstStyle/>
          <a:p>
            <a:pPr>
              <a:defRPr>
                <a:solidFill>
                  <a:srgbClr val="0D0D0D"/>
                </a:solidFill>
              </a:defRPr>
            </a:pPr>
            <a:r>
              <a:t>Your child should be able to read their book with minimal help.</a:t>
            </a:r>
          </a:p>
          <a:p>
            <a:pPr>
              <a:defRPr>
                <a:solidFill>
                  <a:srgbClr val="0D0D0D"/>
                </a:solidFill>
              </a:defRPr>
            </a:pPr>
            <a:r>
              <a:t>If they can’t read a word read it to them.</a:t>
            </a:r>
          </a:p>
          <a:p>
            <a:pPr>
              <a:defRPr>
                <a:solidFill>
                  <a:srgbClr val="0D0D0D"/>
                </a:solidFill>
              </a:defRPr>
            </a:pPr>
            <a:r>
              <a:t>Talk about the book and celebrate their success.</a:t>
            </a:r>
          </a:p>
        </p:txBody>
      </p:sp>
      <p:sp>
        <p:nvSpPr>
          <p:cNvPr id="299" name="Title 2"/>
          <p:cNvSpPr txBox="1"/>
          <p:nvPr>
            <p:ph type="title"/>
          </p:nvPr>
        </p:nvSpPr>
        <p:spPr>
          <a:xfrm>
            <a:off x="479375" y="332654"/>
            <a:ext cx="9793090" cy="1152132"/>
          </a:xfrm>
          <a:prstGeom prst="rect">
            <a:avLst/>
          </a:prstGeom>
        </p:spPr>
        <p:txBody>
          <a:bodyPr/>
          <a:lstStyle/>
          <a:p>
            <a:pPr/>
            <a:r>
              <a:t>Listening to your child read their phonics book</a:t>
            </a:r>
          </a:p>
        </p:txBody>
      </p:sp>
      <p:pic>
        <p:nvPicPr>
          <p:cNvPr id="300" name="Picture 6" descr="Picture 6"/>
          <p:cNvPicPr>
            <a:picLocks noChangeAspect="1"/>
          </p:cNvPicPr>
          <p:nvPr/>
        </p:nvPicPr>
        <p:blipFill>
          <a:blip r:embed="rId3">
            <a:extLst/>
          </a:blip>
          <a:stretch>
            <a:fillRect/>
          </a:stretch>
        </p:blipFill>
        <p:spPr>
          <a:xfrm>
            <a:off x="8256240" y="3212975"/>
            <a:ext cx="3096346" cy="29477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Text Placeholder 4"/>
          <p:cNvSpPr txBox="1"/>
          <p:nvPr>
            <p:ph type="body" idx="1"/>
          </p:nvPr>
        </p:nvSpPr>
        <p:spPr>
          <a:xfrm>
            <a:off x="479375" y="1916831"/>
            <a:ext cx="11161242" cy="4392491"/>
          </a:xfrm>
          <a:prstGeom prst="rect">
            <a:avLst/>
          </a:prstGeom>
        </p:spPr>
        <p:txBody>
          <a:bodyPr/>
          <a:lstStyle/>
          <a:p>
            <a:pPr marL="0" indent="0">
              <a:buSzTx/>
              <a:buNone/>
            </a:pPr>
          </a:p>
        </p:txBody>
      </p:sp>
      <p:sp>
        <p:nvSpPr>
          <p:cNvPr id="303" name="Title 2"/>
          <p:cNvSpPr txBox="1"/>
          <p:nvPr>
            <p:ph type="title"/>
          </p:nvPr>
        </p:nvSpPr>
        <p:spPr>
          <a:xfrm>
            <a:off x="479375" y="332654"/>
            <a:ext cx="10101763" cy="1152132"/>
          </a:xfrm>
          <a:prstGeom prst="rect">
            <a:avLst/>
          </a:prstGeom>
        </p:spPr>
        <p:txBody>
          <a:bodyPr/>
          <a:lstStyle/>
          <a:p>
            <a:pPr defTabSz="645199">
              <a:defRPr sz="2808"/>
            </a:pPr>
            <a:r>
              <a:t>Supporting your child with phonics (click link here for videos </a:t>
            </a:r>
            <a:r>
              <a:rPr u="sng">
                <a:solidFill>
                  <a:srgbClr val="0000FF"/>
                </a:solidFill>
                <a:uFill>
                  <a:solidFill>
                    <a:srgbClr val="0000FF"/>
                  </a:solidFill>
                </a:uFill>
                <a:hlinkClick r:id="rId3" invalidUrl="" action="" tgtFrame="" tooltip="" history="1" highlightClick="0" endSnd="0"/>
              </a:rPr>
              <a:t>https://www.littlewandlelettersandsounds.org.uk/resources/for-parents/</a:t>
            </a:r>
            <a:r>
              <a:t>)</a:t>
            </a:r>
          </a:p>
        </p:txBody>
      </p:sp>
      <p:pic>
        <p:nvPicPr>
          <p:cNvPr id="304" name="Picture 3" descr="Picture 3">
            <a:hlinkClick r:id="rId4" invalidUrl="" action="" tgtFrame="" tooltip="" history="1" highlightClick="0" endSnd="0"/>
          </p:cNvPr>
          <p:cNvPicPr>
            <a:picLocks noChangeAspect="1"/>
          </p:cNvPicPr>
          <p:nvPr/>
        </p:nvPicPr>
        <p:blipFill>
          <a:blip r:embed="rId5">
            <a:extLst/>
          </a:blip>
          <a:stretch>
            <a:fillRect/>
          </a:stretch>
        </p:blipFill>
        <p:spPr>
          <a:xfrm>
            <a:off x="535494" y="2420888"/>
            <a:ext cx="11049002" cy="3556002"/>
          </a:xfrm>
          <a:prstGeom prst="rect">
            <a:avLst/>
          </a:prstGeom>
          <a:ln w="12700">
            <a:miter lim="400000"/>
          </a:ln>
        </p:spPr>
      </p:pic>
      <p:sp>
        <p:nvSpPr>
          <p:cNvPr id="305" name="Pronunciation is VERY important for blending!"/>
          <p:cNvSpPr txBox="1"/>
          <p:nvPr/>
        </p:nvSpPr>
        <p:spPr>
          <a:xfrm>
            <a:off x="3899258" y="2089033"/>
            <a:ext cx="4393484" cy="3104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spcBef>
                <a:spcPts val="1200"/>
              </a:spcBef>
              <a:defRPr sz="1700">
                <a:solidFill>
                  <a:srgbClr val="FF2600"/>
                </a:solidFill>
              </a:defRPr>
            </a:pPr>
            <a:r>
              <a:t>Pronunciation is</a:t>
            </a:r>
            <a:r>
              <a:rPr b="1"/>
              <a:t> VERY</a:t>
            </a:r>
            <a:r>
              <a:t> important for blending!</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Picture 4" descr="Picture 4"/>
          <p:cNvPicPr>
            <a:picLocks noChangeAspect="1"/>
          </p:cNvPicPr>
          <p:nvPr/>
        </p:nvPicPr>
        <p:blipFill>
          <a:blip r:embed="rId2">
            <a:extLst/>
          </a:blip>
          <a:srcRect l="0" t="0" r="0" b="2"/>
          <a:stretch>
            <a:fillRect/>
          </a:stretch>
        </p:blipFill>
        <p:spPr>
          <a:xfrm>
            <a:off x="7336631" y="1929002"/>
            <a:ext cx="4359500" cy="3908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6" y="0"/>
                </a:moveTo>
                <a:cubicBezTo>
                  <a:pt x="320" y="0"/>
                  <a:pt x="0" y="357"/>
                  <a:pt x="0" y="798"/>
                </a:cubicBezTo>
                <a:lnTo>
                  <a:pt x="0" y="20802"/>
                </a:lnTo>
                <a:cubicBezTo>
                  <a:pt x="0" y="21243"/>
                  <a:pt x="320" y="21600"/>
                  <a:pt x="716" y="21600"/>
                </a:cubicBezTo>
                <a:lnTo>
                  <a:pt x="20880" y="21600"/>
                </a:lnTo>
                <a:cubicBezTo>
                  <a:pt x="21276" y="21600"/>
                  <a:pt x="21600" y="21243"/>
                  <a:pt x="21600" y="20802"/>
                </a:cubicBezTo>
                <a:lnTo>
                  <a:pt x="21600" y="798"/>
                </a:lnTo>
                <a:cubicBezTo>
                  <a:pt x="21600" y="357"/>
                  <a:pt x="21276" y="0"/>
                  <a:pt x="20880" y="0"/>
                </a:cubicBezTo>
                <a:lnTo>
                  <a:pt x="716" y="0"/>
                </a:lnTo>
                <a:close/>
              </a:path>
            </a:pathLst>
          </a:custGeom>
          <a:ln w="12700">
            <a:miter lim="400000"/>
          </a:ln>
        </p:spPr>
      </p:pic>
      <p:sp>
        <p:nvSpPr>
          <p:cNvPr id="310" name="Text Placeholder 5"/>
          <p:cNvSpPr txBox="1"/>
          <p:nvPr>
            <p:ph type="body" sz="half" idx="1"/>
          </p:nvPr>
        </p:nvSpPr>
        <p:spPr>
          <a:xfrm>
            <a:off x="479376" y="1916831"/>
            <a:ext cx="6624736" cy="4392491"/>
          </a:xfrm>
          <a:prstGeom prst="rect">
            <a:avLst/>
          </a:prstGeom>
        </p:spPr>
        <p:txBody>
          <a:bodyPr/>
          <a:lstStyle/>
          <a:p>
            <a:pPr marL="0" indent="0">
              <a:buSzTx/>
              <a:buNone/>
              <a:defRPr b="1">
                <a:solidFill>
                  <a:srgbClr val="0C4F76"/>
                </a:solidFill>
              </a:defRPr>
            </a:pPr>
            <a:r>
              <a:t>Tips for reading with your child:</a:t>
            </a:r>
          </a:p>
          <a:p>
            <a:pPr>
              <a:spcBef>
                <a:spcPts val="600"/>
              </a:spcBef>
              <a:defRPr sz="2400">
                <a:solidFill>
                  <a:srgbClr val="0D0D0D"/>
                </a:solidFill>
              </a:defRPr>
            </a:pPr>
            <a:r>
              <a:t>Make the story sound as exciting as you can by changing your voice.</a:t>
            </a:r>
          </a:p>
          <a:p>
            <a:pPr>
              <a:spcBef>
                <a:spcPts val="600"/>
              </a:spcBef>
              <a:defRPr sz="2400">
                <a:solidFill>
                  <a:srgbClr val="0D0D0D"/>
                </a:solidFill>
              </a:defRPr>
            </a:pPr>
            <a:r>
              <a:t>Talk with your child as much as you can:</a:t>
            </a:r>
          </a:p>
          <a:p>
            <a:pPr lvl="1" marL="685800" indent="-228600">
              <a:spcBef>
                <a:spcPts val="600"/>
              </a:spcBef>
              <a:buFont typeface="Courier New"/>
              <a:buChar char="o"/>
              <a:defRPr sz="2400">
                <a:solidFill>
                  <a:srgbClr val="0D0D0D"/>
                </a:solidFill>
              </a:defRPr>
            </a:pPr>
            <a:r>
              <a:t>Introduce new and exciting language</a:t>
            </a:r>
          </a:p>
          <a:p>
            <a:pPr lvl="1" marL="685800" indent="-228600">
              <a:spcBef>
                <a:spcPts val="600"/>
              </a:spcBef>
              <a:buFont typeface="Courier New"/>
              <a:buChar char="o"/>
              <a:defRPr sz="2400">
                <a:solidFill>
                  <a:srgbClr val="0D0D0D"/>
                </a:solidFill>
              </a:defRPr>
            </a:pPr>
            <a:r>
              <a:t>Encourage your child to use new vocabulary</a:t>
            </a:r>
          </a:p>
          <a:p>
            <a:pPr lvl="1" marL="685800" indent="-228600">
              <a:spcBef>
                <a:spcPts val="600"/>
              </a:spcBef>
              <a:buFont typeface="Courier New"/>
              <a:buChar char="o"/>
              <a:defRPr sz="2400">
                <a:solidFill>
                  <a:srgbClr val="0D0D0D"/>
                </a:solidFill>
              </a:defRPr>
            </a:pPr>
            <a:r>
              <a:t>Make up sentences together</a:t>
            </a:r>
          </a:p>
          <a:p>
            <a:pPr lvl="1" marL="685800" indent="-228600">
              <a:spcBef>
                <a:spcPts val="600"/>
              </a:spcBef>
              <a:buFont typeface="Courier New"/>
              <a:buChar char="o"/>
              <a:defRPr sz="2400">
                <a:solidFill>
                  <a:srgbClr val="0D0D0D"/>
                </a:solidFill>
              </a:defRPr>
            </a:pPr>
            <a:r>
              <a:t>Find different words to use</a:t>
            </a:r>
          </a:p>
          <a:p>
            <a:pPr lvl="1" marL="685800" indent="-228600">
              <a:spcBef>
                <a:spcPts val="600"/>
              </a:spcBef>
              <a:buFont typeface="Courier New"/>
              <a:buChar char="o"/>
              <a:defRPr sz="2400">
                <a:solidFill>
                  <a:srgbClr val="0D0D0D"/>
                </a:solidFill>
              </a:defRPr>
            </a:pPr>
            <a:r>
              <a:t>Describe things you see.</a:t>
            </a:r>
          </a:p>
        </p:txBody>
      </p:sp>
      <p:sp>
        <p:nvSpPr>
          <p:cNvPr id="311" name="Title 3"/>
          <p:cNvSpPr txBox="1"/>
          <p:nvPr>
            <p:ph type="title"/>
          </p:nvPr>
        </p:nvSpPr>
        <p:spPr>
          <a:xfrm>
            <a:off x="479375" y="332654"/>
            <a:ext cx="9793090" cy="1152132"/>
          </a:xfrm>
          <a:prstGeom prst="rect">
            <a:avLst/>
          </a:prstGeom>
        </p:spPr>
        <p:txBody>
          <a:bodyPr/>
          <a:lstStyle/>
          <a:p>
            <a:pPr/>
            <a:r>
              <a:t>Read to your child</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Text Placeholder 2"/>
          <p:cNvSpPr txBox="1"/>
          <p:nvPr>
            <p:ph type="body" sz="half" idx="1"/>
          </p:nvPr>
        </p:nvSpPr>
        <p:spPr>
          <a:xfrm>
            <a:off x="1488003" y="2636910"/>
            <a:ext cx="9215995" cy="3168355"/>
          </a:xfrm>
          <a:prstGeom prst="rect">
            <a:avLst/>
          </a:prstGeom>
        </p:spPr>
        <p:txBody>
          <a:bodyPr/>
          <a:lstStyle/>
          <a:p>
            <a:pPr>
              <a:defRPr sz="4400"/>
            </a:pPr>
            <a:r>
              <a:t>One of the greatest gifts adults can give is to read to children </a:t>
            </a:r>
          </a:p>
          <a:p>
            <a:pPr>
              <a:defRPr b="0"/>
            </a:pPr>
            <a:r>
              <a:t>Carl Sagan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9" descr="Picture 9"/>
          <p:cNvPicPr>
            <a:picLocks noChangeAspect="1"/>
          </p:cNvPicPr>
          <p:nvPr/>
        </p:nvPicPr>
        <p:blipFill>
          <a:blip r:embed="rId3">
            <a:extLst/>
          </a:blip>
          <a:srcRect l="0" t="0" r="0" b="2"/>
          <a:stretch>
            <a:fillRect/>
          </a:stretch>
        </p:blipFill>
        <p:spPr>
          <a:xfrm>
            <a:off x="623391" y="1916832"/>
            <a:ext cx="3600402" cy="4398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1" y="0"/>
                </a:moveTo>
                <a:cubicBezTo>
                  <a:pt x="324" y="0"/>
                  <a:pt x="0" y="265"/>
                  <a:pt x="0" y="591"/>
                </a:cubicBezTo>
                <a:lnTo>
                  <a:pt x="0" y="21011"/>
                </a:lnTo>
                <a:cubicBezTo>
                  <a:pt x="0" y="21337"/>
                  <a:pt x="324" y="21600"/>
                  <a:pt x="721" y="21600"/>
                </a:cubicBezTo>
                <a:lnTo>
                  <a:pt x="20879" y="21600"/>
                </a:lnTo>
                <a:cubicBezTo>
                  <a:pt x="21276" y="21600"/>
                  <a:pt x="21600" y="21337"/>
                  <a:pt x="21600" y="21011"/>
                </a:cubicBezTo>
                <a:lnTo>
                  <a:pt x="21600" y="591"/>
                </a:lnTo>
                <a:cubicBezTo>
                  <a:pt x="21600" y="265"/>
                  <a:pt x="21276" y="0"/>
                  <a:pt x="20879" y="0"/>
                </a:cubicBezTo>
                <a:lnTo>
                  <a:pt x="721" y="0"/>
                </a:lnTo>
                <a:close/>
              </a:path>
            </a:pathLst>
          </a:custGeom>
          <a:ln w="12700">
            <a:miter lim="400000"/>
          </a:ln>
        </p:spPr>
      </p:pic>
      <p:pic>
        <p:nvPicPr>
          <p:cNvPr id="150" name="Picture 19" descr="Picture 19"/>
          <p:cNvPicPr>
            <a:picLocks noChangeAspect="1"/>
          </p:cNvPicPr>
          <p:nvPr/>
        </p:nvPicPr>
        <p:blipFill>
          <a:blip r:embed="rId4">
            <a:extLst/>
          </a:blip>
          <a:stretch>
            <a:fillRect/>
          </a:stretch>
        </p:blipFill>
        <p:spPr>
          <a:xfrm>
            <a:off x="4367807" y="1916831"/>
            <a:ext cx="3600402" cy="4392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 y="0"/>
                </a:moveTo>
                <a:cubicBezTo>
                  <a:pt x="388" y="0"/>
                  <a:pt x="0" y="318"/>
                  <a:pt x="0" y="708"/>
                </a:cubicBezTo>
                <a:lnTo>
                  <a:pt x="0" y="20892"/>
                </a:lnTo>
                <a:cubicBezTo>
                  <a:pt x="0" y="21282"/>
                  <a:pt x="388" y="21600"/>
                  <a:pt x="864" y="21600"/>
                </a:cubicBezTo>
                <a:lnTo>
                  <a:pt x="20736" y="21600"/>
                </a:lnTo>
                <a:cubicBezTo>
                  <a:pt x="21212" y="21600"/>
                  <a:pt x="21600" y="21282"/>
                  <a:pt x="21600" y="20892"/>
                </a:cubicBezTo>
                <a:lnTo>
                  <a:pt x="21600" y="708"/>
                </a:lnTo>
                <a:cubicBezTo>
                  <a:pt x="21600" y="318"/>
                  <a:pt x="21212" y="0"/>
                  <a:pt x="20736" y="0"/>
                </a:cubicBezTo>
                <a:lnTo>
                  <a:pt x="864" y="0"/>
                </a:lnTo>
                <a:close/>
              </a:path>
            </a:pathLst>
          </a:custGeom>
          <a:ln w="12700">
            <a:miter lim="400000"/>
          </a:ln>
        </p:spPr>
      </p:pic>
      <p:pic>
        <p:nvPicPr>
          <p:cNvPr id="151" name="Picture 21" descr="Picture 21"/>
          <p:cNvPicPr>
            <a:picLocks noChangeAspect="1"/>
          </p:cNvPicPr>
          <p:nvPr/>
        </p:nvPicPr>
        <p:blipFill>
          <a:blip r:embed="rId5">
            <a:extLst/>
          </a:blip>
          <a:srcRect l="0" t="0" r="0" b="1"/>
          <a:stretch>
            <a:fillRect/>
          </a:stretch>
        </p:blipFill>
        <p:spPr>
          <a:xfrm>
            <a:off x="8115823" y="1916831"/>
            <a:ext cx="3600003" cy="2087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7" y="0"/>
                </a:moveTo>
                <a:cubicBezTo>
                  <a:pt x="257" y="0"/>
                  <a:pt x="50" y="325"/>
                  <a:pt x="0" y="747"/>
                </a:cubicBezTo>
                <a:lnTo>
                  <a:pt x="0" y="20853"/>
                </a:lnTo>
                <a:cubicBezTo>
                  <a:pt x="50" y="21275"/>
                  <a:pt x="257" y="21600"/>
                  <a:pt x="517" y="21600"/>
                </a:cubicBezTo>
                <a:lnTo>
                  <a:pt x="21083" y="21600"/>
                </a:lnTo>
                <a:cubicBezTo>
                  <a:pt x="21343" y="21600"/>
                  <a:pt x="21550" y="21275"/>
                  <a:pt x="21600" y="20853"/>
                </a:cubicBezTo>
                <a:lnTo>
                  <a:pt x="21600" y="747"/>
                </a:lnTo>
                <a:cubicBezTo>
                  <a:pt x="21550" y="325"/>
                  <a:pt x="21343" y="0"/>
                  <a:pt x="21083" y="0"/>
                </a:cubicBezTo>
                <a:lnTo>
                  <a:pt x="517" y="0"/>
                </a:lnTo>
                <a:close/>
              </a:path>
            </a:pathLst>
          </a:custGeom>
          <a:ln w="12700">
            <a:miter lim="400000"/>
          </a:ln>
        </p:spPr>
      </p:pic>
      <p:pic>
        <p:nvPicPr>
          <p:cNvPr id="152" name="Picture 23" descr="Picture 23"/>
          <p:cNvPicPr>
            <a:picLocks noChangeAspect="1"/>
          </p:cNvPicPr>
          <p:nvPr/>
        </p:nvPicPr>
        <p:blipFill>
          <a:blip r:embed="rId6">
            <a:extLst/>
          </a:blip>
          <a:srcRect l="0" t="0" r="2" b="5"/>
          <a:stretch>
            <a:fillRect/>
          </a:stretch>
        </p:blipFill>
        <p:spPr>
          <a:xfrm>
            <a:off x="8112224" y="4204794"/>
            <a:ext cx="3618310" cy="2088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5" y="0"/>
                </a:moveTo>
                <a:cubicBezTo>
                  <a:pt x="240" y="0"/>
                  <a:pt x="0" y="416"/>
                  <a:pt x="0" y="928"/>
                </a:cubicBezTo>
                <a:lnTo>
                  <a:pt x="0" y="20672"/>
                </a:lnTo>
                <a:cubicBezTo>
                  <a:pt x="0" y="21184"/>
                  <a:pt x="240" y="21600"/>
                  <a:pt x="535" y="21600"/>
                </a:cubicBezTo>
                <a:lnTo>
                  <a:pt x="21065" y="21600"/>
                </a:lnTo>
                <a:cubicBezTo>
                  <a:pt x="21360" y="21600"/>
                  <a:pt x="21600" y="21184"/>
                  <a:pt x="21600" y="20672"/>
                </a:cubicBezTo>
                <a:lnTo>
                  <a:pt x="21600" y="928"/>
                </a:lnTo>
                <a:cubicBezTo>
                  <a:pt x="21600" y="416"/>
                  <a:pt x="21360" y="0"/>
                  <a:pt x="21065" y="0"/>
                </a:cubicBezTo>
                <a:lnTo>
                  <a:pt x="535" y="0"/>
                </a:lnTo>
                <a:close/>
              </a:path>
            </a:pathLst>
          </a:custGeom>
          <a:ln w="12700">
            <a:miter lim="400000"/>
          </a:ln>
        </p:spPr>
      </p:pic>
      <p:sp>
        <p:nvSpPr>
          <p:cNvPr id="153" name="Title 6"/>
          <p:cNvSpPr txBox="1"/>
          <p:nvPr>
            <p:ph type="title"/>
          </p:nvPr>
        </p:nvSpPr>
        <p:spPr>
          <a:xfrm>
            <a:off x="479374" y="332654"/>
            <a:ext cx="9885433" cy="1152132"/>
          </a:xfrm>
          <a:prstGeom prst="rect">
            <a:avLst/>
          </a:prstGeom>
        </p:spPr>
        <p:txBody>
          <a:bodyPr/>
          <a:lstStyle/>
          <a:p>
            <a:pPr/>
            <a:r>
              <a:t>How many times have you already read today?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7" descr="Picture 7"/>
          <p:cNvPicPr>
            <a:picLocks noChangeAspect="1"/>
          </p:cNvPicPr>
          <p:nvPr/>
        </p:nvPicPr>
        <p:blipFill>
          <a:blip r:embed="rId2">
            <a:alphaModFix amt="4000"/>
            <a:extLst/>
          </a:blip>
          <a:stretch>
            <a:fillRect/>
          </a:stretch>
        </p:blipFill>
        <p:spPr>
          <a:xfrm>
            <a:off x="263351" y="-1179513"/>
            <a:ext cx="8556552" cy="8935313"/>
          </a:xfrm>
          <a:prstGeom prst="rect">
            <a:avLst/>
          </a:prstGeom>
          <a:ln w="12700">
            <a:miter lim="400000"/>
          </a:ln>
        </p:spPr>
      </p:pic>
      <p:sp>
        <p:nvSpPr>
          <p:cNvPr id="158" name="TextBox 1"/>
          <p:cNvSpPr txBox="1"/>
          <p:nvPr/>
        </p:nvSpPr>
        <p:spPr>
          <a:xfrm>
            <a:off x="45719" y="2780927"/>
            <a:ext cx="12100560" cy="9125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6500">
                <a:solidFill>
                  <a:srgbClr val="FFFFFF"/>
                </a:solidFill>
              </a:defRPr>
            </a:lvl1pPr>
          </a:lstStyle>
          <a:p>
            <a:pPr/>
            <a:r>
              <a:t>Phonics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ext Placeholder 1"/>
          <p:cNvSpPr txBox="1"/>
          <p:nvPr>
            <p:ph type="body" sz="half" idx="1"/>
          </p:nvPr>
        </p:nvSpPr>
        <p:spPr>
          <a:xfrm>
            <a:off x="428574" y="1980331"/>
            <a:ext cx="4392492" cy="4392491"/>
          </a:xfrm>
          <a:prstGeom prst="rect">
            <a:avLst/>
          </a:prstGeom>
        </p:spPr>
        <p:txBody>
          <a:bodyPr anchor="ctr"/>
          <a:lstStyle/>
          <a:p>
            <a:pPr marL="0" indent="0" defTabSz="822958">
              <a:lnSpc>
                <a:spcPct val="100000"/>
              </a:lnSpc>
              <a:spcBef>
                <a:spcPts val="900"/>
              </a:spcBef>
              <a:buSzTx/>
              <a:buNone/>
              <a:defRPr sz="2500"/>
            </a:pPr>
            <a:r>
              <a:t>Our school has chosen </a:t>
            </a:r>
            <a:br/>
            <a:r>
              <a:rPr i="1"/>
              <a:t>Little Wandle Letters and Sounds Revised</a:t>
            </a:r>
            <a:r>
              <a:t> as our systematic, synthetic phonics (SSP) programme to teach early reading and spelling. </a:t>
            </a:r>
          </a:p>
          <a:p>
            <a:pPr marL="0" indent="0" defTabSz="822958">
              <a:lnSpc>
                <a:spcPct val="100000"/>
              </a:lnSpc>
              <a:spcBef>
                <a:spcPts val="900"/>
              </a:spcBef>
              <a:buSzTx/>
              <a:buNone/>
              <a:defRPr sz="2500" u="sng">
                <a:solidFill>
                  <a:srgbClr val="0000FF"/>
                </a:solidFill>
                <a:uFill>
                  <a:solidFill>
                    <a:srgbClr val="0000FF"/>
                  </a:solidFill>
                </a:uFill>
              </a:defRPr>
            </a:pPr>
            <a:r>
              <a:rPr>
                <a:hlinkClick r:id="rId2" invalidUrl="" action="" tgtFrame="" tooltip="" history="1" highlightClick="0" endSnd="0"/>
              </a:rPr>
              <a:t>https://www.littlewandlelettersandsounds.org.uk/resources/for-parents/</a:t>
            </a:r>
          </a:p>
        </p:txBody>
      </p:sp>
      <p:sp>
        <p:nvSpPr>
          <p:cNvPr id="161" name="Title 2"/>
          <p:cNvSpPr txBox="1"/>
          <p:nvPr>
            <p:ph type="title"/>
          </p:nvPr>
        </p:nvSpPr>
        <p:spPr>
          <a:xfrm>
            <a:off x="479375" y="332654"/>
            <a:ext cx="9793090" cy="1152132"/>
          </a:xfrm>
          <a:prstGeom prst="rect">
            <a:avLst/>
          </a:prstGeom>
        </p:spPr>
        <p:txBody>
          <a:bodyPr/>
          <a:lstStyle/>
          <a:p>
            <a:pPr/>
            <a:r>
              <a:t>Little Wandle Letters and Sounds Revised</a:t>
            </a:r>
          </a:p>
        </p:txBody>
      </p:sp>
      <p:pic>
        <p:nvPicPr>
          <p:cNvPr id="162" name="Picture 4" descr="Picture 4"/>
          <p:cNvPicPr>
            <a:picLocks noChangeAspect="1"/>
          </p:cNvPicPr>
          <p:nvPr/>
        </p:nvPicPr>
        <p:blipFill>
          <a:blip r:embed="rId3">
            <a:extLst/>
          </a:blip>
          <a:stretch>
            <a:fillRect/>
          </a:stretch>
        </p:blipFill>
        <p:spPr>
          <a:xfrm>
            <a:off x="5111603" y="1916832"/>
            <a:ext cx="6770094" cy="42484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7" y="0"/>
                </a:moveTo>
                <a:cubicBezTo>
                  <a:pt x="160" y="0"/>
                  <a:pt x="0" y="254"/>
                  <a:pt x="0" y="569"/>
                </a:cubicBezTo>
                <a:lnTo>
                  <a:pt x="0" y="21029"/>
                </a:lnTo>
                <a:cubicBezTo>
                  <a:pt x="0" y="21344"/>
                  <a:pt x="160" y="21600"/>
                  <a:pt x="357" y="21600"/>
                </a:cubicBezTo>
                <a:lnTo>
                  <a:pt x="21242" y="21600"/>
                </a:lnTo>
                <a:cubicBezTo>
                  <a:pt x="21439" y="21600"/>
                  <a:pt x="21600" y="21344"/>
                  <a:pt x="21600" y="21029"/>
                </a:cubicBezTo>
                <a:lnTo>
                  <a:pt x="21600" y="569"/>
                </a:lnTo>
                <a:cubicBezTo>
                  <a:pt x="21600" y="254"/>
                  <a:pt x="21439" y="0"/>
                  <a:pt x="21242" y="0"/>
                </a:cubicBezTo>
                <a:lnTo>
                  <a:pt x="357"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Text Placeholder 1"/>
          <p:cNvSpPr txBox="1"/>
          <p:nvPr>
            <p:ph type="body" sz="half" idx="1"/>
          </p:nvPr>
        </p:nvSpPr>
        <p:spPr>
          <a:xfrm>
            <a:off x="1488003" y="2636910"/>
            <a:ext cx="9215995" cy="3168355"/>
          </a:xfrm>
          <a:prstGeom prst="rect">
            <a:avLst/>
          </a:prstGeom>
        </p:spPr>
        <p:txBody>
          <a:bodyPr/>
          <a:lstStyle>
            <a:lvl1pPr>
              <a:defRPr sz="4000"/>
            </a:lvl1pPr>
          </a:lstStyle>
          <a:p>
            <a:pPr/>
            <a:r>
              <a:t>making connections between the sounds of our spoken words and the letters that are used to write them down.</a:t>
            </a:r>
          </a:p>
        </p:txBody>
      </p:sp>
      <p:sp>
        <p:nvSpPr>
          <p:cNvPr id="165" name="Title 2"/>
          <p:cNvSpPr txBox="1"/>
          <p:nvPr>
            <p:ph type="title" idx="4294967295"/>
          </p:nvPr>
        </p:nvSpPr>
        <p:spPr>
          <a:xfrm>
            <a:off x="263350" y="2348880"/>
            <a:ext cx="11665300" cy="864097"/>
          </a:xfrm>
          <a:prstGeom prst="rect">
            <a:avLst/>
          </a:prstGeom>
        </p:spPr>
        <p:txBody>
          <a:bodyPr anchor="t"/>
          <a:lstStyle>
            <a:lvl1pPr algn="ctr">
              <a:defRPr b="1"/>
            </a:lvl1pPr>
          </a:lstStyle>
          <a:p>
            <a:pPr/>
            <a:r>
              <a:t>Phonics is: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itle 2"/>
          <p:cNvSpPr txBox="1"/>
          <p:nvPr>
            <p:ph type="title"/>
          </p:nvPr>
        </p:nvSpPr>
        <p:spPr>
          <a:xfrm>
            <a:off x="479375" y="332654"/>
            <a:ext cx="9793090" cy="1152132"/>
          </a:xfrm>
          <a:prstGeom prst="rect">
            <a:avLst/>
          </a:prstGeom>
        </p:spPr>
        <p:txBody>
          <a:bodyPr/>
          <a:lstStyle/>
          <a:p>
            <a:pPr defTabSz="585215">
              <a:defRPr sz="2559"/>
            </a:pPr>
            <a:r>
              <a:t>Blending to read words (click link here and go to </a:t>
            </a:r>
            <a:r>
              <a:rPr b="1"/>
              <a:t>how we teach</a:t>
            </a:r>
            <a:r>
              <a:t> for video </a:t>
            </a:r>
            <a:r>
              <a:rPr u="sng">
                <a:solidFill>
                  <a:srgbClr val="0000FF"/>
                </a:solidFill>
                <a:uFill>
                  <a:solidFill>
                    <a:srgbClr val="0000FF"/>
                  </a:solidFill>
                </a:uFill>
                <a:hlinkClick r:id="rId3" invalidUrl="" action="" tgtFrame="" tooltip="" history="1" highlightClick="0" endSnd="0"/>
              </a:rPr>
              <a:t>https://www.littlewandlelettersandsounds.org.uk/resources/for-parents/</a:t>
            </a:r>
            <a:r>
              <a:t>)</a:t>
            </a:r>
          </a:p>
        </p:txBody>
      </p:sp>
      <p:pic>
        <p:nvPicPr>
          <p:cNvPr id="170" name="How we teach blendingOnline Media 1" descr="How we teach blendingOnline Media 1"/>
          <p:cNvPicPr>
            <a:picLocks noChangeAspect="0"/>
          </p:cNvPicPr>
          <p:nvPr>
            <a:videoFile xmlns:mc="http://schemas.openxmlformats.org/markup-compatibility/2006" r:link="rId4" mc:Ignorable="aiw"/>
          </p:nvPr>
        </p:nvPicPr>
        <p:blipFill>
          <a:blip r:embed="rId5">
            <a:extLst/>
          </a:blip>
          <a:stretch>
            <a:fillRect/>
          </a:stretch>
        </p:blipFill>
        <p:spPr>
          <a:xfrm>
            <a:off x="2063550" y="1700808"/>
            <a:ext cx="8208915" cy="46380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7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7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70"/>
                </p:tgtEl>
              </p:cMediaNode>
            </p:video>
            <p:seq concurrent="1" prevAc="none" nextAc="seek">
              <p:cTn id="12" evtFilter="cancelBubble" nodeType="interactiveSeq" restart="whenNotActive" fill="hold">
                <p:stCondLst>
                  <p:cond delay="0" evt="onClick">
                    <p:tgtEl>
                      <p:spTgt spid="170"/>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70"/>
                                        </p:tgtEl>
                                      </p:cBhvr>
                                    </p:cmd>
                                  </p:childTnLst>
                                </p:cTn>
                              </p:par>
                            </p:childTnLst>
                          </p:cTn>
                        </p:par>
                      </p:childTnLst>
                    </p:cTn>
                  </p:par>
                </p:childTnLst>
              </p:cTn>
              <p:nextCondLst>
                <p:cond delay="0" evt="onClick">
                  <p:tgtEl>
                    <p:spTgt spid="17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2"/>
          <p:cNvSpPr txBox="1"/>
          <p:nvPr>
            <p:ph type="title"/>
          </p:nvPr>
        </p:nvSpPr>
        <p:spPr>
          <a:xfrm>
            <a:off x="479375" y="332654"/>
            <a:ext cx="9793090" cy="1152132"/>
          </a:xfrm>
          <a:prstGeom prst="rect">
            <a:avLst/>
          </a:prstGeom>
        </p:spPr>
        <p:txBody>
          <a:bodyPr/>
          <a:lstStyle/>
          <a:p>
            <a:pPr/>
            <a:r>
              <a:t>Terminology </a:t>
            </a:r>
          </a:p>
        </p:txBody>
      </p:sp>
      <p:grpSp>
        <p:nvGrpSpPr>
          <p:cNvPr id="177" name="Rounded Rectangle 4"/>
          <p:cNvGrpSpPr/>
          <p:nvPr/>
        </p:nvGrpSpPr>
        <p:grpSpPr>
          <a:xfrm>
            <a:off x="623390" y="2132856"/>
            <a:ext cx="4608517" cy="720083"/>
            <a:chOff x="0" y="0"/>
            <a:chExt cx="4608515" cy="720082"/>
          </a:xfrm>
        </p:grpSpPr>
        <p:sp>
          <p:nvSpPr>
            <p:cNvPr id="175" name="Rounded Rectangle"/>
            <p:cNvSpPr/>
            <p:nvPr/>
          </p:nvSpPr>
          <p:spPr>
            <a:xfrm>
              <a:off x="-1" y="-1"/>
              <a:ext cx="4608517" cy="720084"/>
            </a:xfrm>
            <a:prstGeom prst="roundRect">
              <a:avLst>
                <a:gd name="adj" fmla="val 16667"/>
              </a:avLst>
            </a:prstGeom>
            <a:solidFill>
              <a:srgbClr val="5C2B61"/>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76" name="Phoneme"/>
            <p:cNvSpPr txBox="1"/>
            <p:nvPr/>
          </p:nvSpPr>
          <p:spPr>
            <a:xfrm>
              <a:off x="80869" y="115063"/>
              <a:ext cx="4446775" cy="489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000">
                  <a:solidFill>
                    <a:srgbClr val="FFFFFF"/>
                  </a:solidFill>
                </a:defRPr>
              </a:lvl1pPr>
            </a:lstStyle>
            <a:p>
              <a:pPr/>
              <a:r>
                <a:t>Phoneme</a:t>
              </a:r>
            </a:p>
          </p:txBody>
        </p:sp>
      </p:grpSp>
      <p:grpSp>
        <p:nvGrpSpPr>
          <p:cNvPr id="180" name="Rounded Rectangle 5"/>
          <p:cNvGrpSpPr/>
          <p:nvPr/>
        </p:nvGrpSpPr>
        <p:grpSpPr>
          <a:xfrm>
            <a:off x="6888088" y="2103646"/>
            <a:ext cx="4608515" cy="720083"/>
            <a:chOff x="0" y="0"/>
            <a:chExt cx="4608514" cy="720082"/>
          </a:xfrm>
        </p:grpSpPr>
        <p:sp>
          <p:nvSpPr>
            <p:cNvPr id="178" name="Rounded Rectangle"/>
            <p:cNvSpPr/>
            <p:nvPr/>
          </p:nvSpPr>
          <p:spPr>
            <a:xfrm>
              <a:off x="-1" y="-1"/>
              <a:ext cx="4608515" cy="720084"/>
            </a:xfrm>
            <a:prstGeom prst="roundRect">
              <a:avLst>
                <a:gd name="adj" fmla="val 16667"/>
              </a:avLst>
            </a:prstGeom>
            <a:solidFill>
              <a:srgbClr val="5C2B61"/>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79" name="Split vowel digraph"/>
            <p:cNvSpPr txBox="1"/>
            <p:nvPr/>
          </p:nvSpPr>
          <p:spPr>
            <a:xfrm>
              <a:off x="80869" y="115063"/>
              <a:ext cx="4446773" cy="489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000">
                  <a:solidFill>
                    <a:srgbClr val="FFFFFF"/>
                  </a:solidFill>
                </a:defRPr>
              </a:lvl1pPr>
            </a:lstStyle>
            <a:p>
              <a:pPr/>
              <a:r>
                <a:t>Split vowel digraph </a:t>
              </a:r>
            </a:p>
          </p:txBody>
        </p:sp>
      </p:grpSp>
      <p:grpSp>
        <p:nvGrpSpPr>
          <p:cNvPr id="183" name="Rounded Rectangle 6"/>
          <p:cNvGrpSpPr/>
          <p:nvPr/>
        </p:nvGrpSpPr>
        <p:grpSpPr>
          <a:xfrm>
            <a:off x="623390" y="3111759"/>
            <a:ext cx="4608517" cy="720083"/>
            <a:chOff x="0" y="0"/>
            <a:chExt cx="4608515" cy="720082"/>
          </a:xfrm>
        </p:grpSpPr>
        <p:sp>
          <p:nvSpPr>
            <p:cNvPr id="181" name="Rounded Rectangle"/>
            <p:cNvSpPr/>
            <p:nvPr/>
          </p:nvSpPr>
          <p:spPr>
            <a:xfrm>
              <a:off x="-1" y="-1"/>
              <a:ext cx="4608517" cy="720084"/>
            </a:xfrm>
            <a:prstGeom prst="roundRect">
              <a:avLst>
                <a:gd name="adj" fmla="val 16667"/>
              </a:avLst>
            </a:prstGeom>
            <a:solidFill>
              <a:srgbClr val="5C2B61"/>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82" name="Grapheme"/>
            <p:cNvSpPr txBox="1"/>
            <p:nvPr/>
          </p:nvSpPr>
          <p:spPr>
            <a:xfrm>
              <a:off x="80869" y="115063"/>
              <a:ext cx="4446775" cy="489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000">
                  <a:solidFill>
                    <a:srgbClr val="FFFFFF"/>
                  </a:solidFill>
                </a:defRPr>
              </a:lvl1pPr>
            </a:lstStyle>
            <a:p>
              <a:pPr/>
              <a:r>
                <a:t>Grapheme</a:t>
              </a:r>
            </a:p>
          </p:txBody>
        </p:sp>
      </p:grpSp>
      <p:grpSp>
        <p:nvGrpSpPr>
          <p:cNvPr id="186" name="Rounded Rectangle 7"/>
          <p:cNvGrpSpPr/>
          <p:nvPr/>
        </p:nvGrpSpPr>
        <p:grpSpPr>
          <a:xfrm>
            <a:off x="6888088" y="3082550"/>
            <a:ext cx="4608515" cy="720083"/>
            <a:chOff x="0" y="0"/>
            <a:chExt cx="4608514" cy="720082"/>
          </a:xfrm>
        </p:grpSpPr>
        <p:sp>
          <p:nvSpPr>
            <p:cNvPr id="184" name="Rounded Rectangle"/>
            <p:cNvSpPr/>
            <p:nvPr/>
          </p:nvSpPr>
          <p:spPr>
            <a:xfrm>
              <a:off x="-1" y="-1"/>
              <a:ext cx="4608515" cy="720084"/>
            </a:xfrm>
            <a:prstGeom prst="roundRect">
              <a:avLst>
                <a:gd name="adj" fmla="val 16667"/>
              </a:avLst>
            </a:prstGeom>
            <a:solidFill>
              <a:srgbClr val="5C2B61"/>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85" name="Blend"/>
            <p:cNvSpPr txBox="1"/>
            <p:nvPr/>
          </p:nvSpPr>
          <p:spPr>
            <a:xfrm>
              <a:off x="80869" y="115063"/>
              <a:ext cx="4446773" cy="489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000">
                  <a:solidFill>
                    <a:srgbClr val="FFFFFF"/>
                  </a:solidFill>
                </a:defRPr>
              </a:lvl1pPr>
            </a:lstStyle>
            <a:p>
              <a:pPr/>
              <a:r>
                <a:t>Blend </a:t>
              </a:r>
            </a:p>
          </p:txBody>
        </p:sp>
      </p:grpSp>
      <p:grpSp>
        <p:nvGrpSpPr>
          <p:cNvPr id="189" name="Rounded Rectangle 8"/>
          <p:cNvGrpSpPr/>
          <p:nvPr/>
        </p:nvGrpSpPr>
        <p:grpSpPr>
          <a:xfrm>
            <a:off x="625081" y="4119870"/>
            <a:ext cx="4608515" cy="720082"/>
            <a:chOff x="0" y="0"/>
            <a:chExt cx="4608514" cy="720080"/>
          </a:xfrm>
        </p:grpSpPr>
        <p:sp>
          <p:nvSpPr>
            <p:cNvPr id="187" name="Rounded Rectangle"/>
            <p:cNvSpPr/>
            <p:nvPr/>
          </p:nvSpPr>
          <p:spPr>
            <a:xfrm>
              <a:off x="-1" y="-1"/>
              <a:ext cx="4608515" cy="720082"/>
            </a:xfrm>
            <a:prstGeom prst="roundRect">
              <a:avLst>
                <a:gd name="adj" fmla="val 16667"/>
              </a:avLst>
            </a:prstGeom>
            <a:solidFill>
              <a:srgbClr val="5C2B61"/>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88" name="Digraph"/>
            <p:cNvSpPr txBox="1"/>
            <p:nvPr/>
          </p:nvSpPr>
          <p:spPr>
            <a:xfrm>
              <a:off x="80869" y="115063"/>
              <a:ext cx="4446773" cy="489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000">
                  <a:solidFill>
                    <a:srgbClr val="FFFFFF"/>
                  </a:solidFill>
                </a:defRPr>
              </a:lvl1pPr>
            </a:lstStyle>
            <a:p>
              <a:pPr/>
              <a:r>
                <a:t>Digraph</a:t>
              </a:r>
            </a:p>
          </p:txBody>
        </p:sp>
      </p:grpSp>
      <p:grpSp>
        <p:nvGrpSpPr>
          <p:cNvPr id="192" name="Rounded Rectangle 9"/>
          <p:cNvGrpSpPr/>
          <p:nvPr/>
        </p:nvGrpSpPr>
        <p:grpSpPr>
          <a:xfrm>
            <a:off x="6889777" y="4090661"/>
            <a:ext cx="4608516" cy="720083"/>
            <a:chOff x="0" y="0"/>
            <a:chExt cx="4608515" cy="720082"/>
          </a:xfrm>
        </p:grpSpPr>
        <p:sp>
          <p:nvSpPr>
            <p:cNvPr id="190" name="Rounded Rectangle"/>
            <p:cNvSpPr/>
            <p:nvPr/>
          </p:nvSpPr>
          <p:spPr>
            <a:xfrm>
              <a:off x="-1" y="-1"/>
              <a:ext cx="4608517" cy="720084"/>
            </a:xfrm>
            <a:prstGeom prst="roundRect">
              <a:avLst>
                <a:gd name="adj" fmla="val 16667"/>
              </a:avLst>
            </a:prstGeom>
            <a:solidFill>
              <a:srgbClr val="5C2B61"/>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91" name="Segment"/>
            <p:cNvSpPr txBox="1"/>
            <p:nvPr/>
          </p:nvSpPr>
          <p:spPr>
            <a:xfrm>
              <a:off x="80869" y="115063"/>
              <a:ext cx="4446775" cy="489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000">
                  <a:solidFill>
                    <a:srgbClr val="FFFFFF"/>
                  </a:solidFill>
                </a:defRPr>
              </a:lvl1pPr>
            </a:lstStyle>
            <a:p>
              <a:pPr/>
              <a:r>
                <a:t>Segment</a:t>
              </a:r>
            </a:p>
          </p:txBody>
        </p:sp>
      </p:grpSp>
      <p:grpSp>
        <p:nvGrpSpPr>
          <p:cNvPr id="195" name="Rounded Rectangle 10"/>
          <p:cNvGrpSpPr/>
          <p:nvPr/>
        </p:nvGrpSpPr>
        <p:grpSpPr>
          <a:xfrm>
            <a:off x="623390" y="5127171"/>
            <a:ext cx="4608517" cy="720083"/>
            <a:chOff x="0" y="0"/>
            <a:chExt cx="4608515" cy="720082"/>
          </a:xfrm>
        </p:grpSpPr>
        <p:sp>
          <p:nvSpPr>
            <p:cNvPr id="193" name="Rounded Rectangle"/>
            <p:cNvSpPr/>
            <p:nvPr/>
          </p:nvSpPr>
          <p:spPr>
            <a:xfrm>
              <a:off x="-1" y="-1"/>
              <a:ext cx="4608517" cy="720084"/>
            </a:xfrm>
            <a:prstGeom prst="roundRect">
              <a:avLst>
                <a:gd name="adj" fmla="val 16667"/>
              </a:avLst>
            </a:prstGeom>
            <a:solidFill>
              <a:srgbClr val="5C2B61"/>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94" name="Trigraph"/>
            <p:cNvSpPr txBox="1"/>
            <p:nvPr/>
          </p:nvSpPr>
          <p:spPr>
            <a:xfrm>
              <a:off x="80869" y="115063"/>
              <a:ext cx="4446775" cy="489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000">
                  <a:solidFill>
                    <a:srgbClr val="FFFFFF"/>
                  </a:solidFill>
                </a:defRPr>
              </a:lvl1pPr>
            </a:lstStyle>
            <a:p>
              <a:pPr/>
              <a:r>
                <a:t>Trigraph</a:t>
              </a:r>
            </a:p>
          </p:txBody>
        </p:sp>
      </p:grpSp>
      <p:sp>
        <p:nvSpPr>
          <p:cNvPr id="196" name="You can find a glossary of terms here:…"/>
          <p:cNvSpPr txBox="1"/>
          <p:nvPr/>
        </p:nvSpPr>
        <p:spPr>
          <a:xfrm>
            <a:off x="3390126" y="722456"/>
            <a:ext cx="6681746" cy="62518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solidFill>
                  <a:srgbClr val="FF2600"/>
                </a:solidFill>
              </a:defRPr>
            </a:pPr>
            <a:r>
              <a:t>You can find a glossary of terms here:</a:t>
            </a:r>
          </a:p>
          <a:p>
            <a:pPr>
              <a:defRPr u="sng">
                <a:solidFill>
                  <a:srgbClr val="0000FF"/>
                </a:solidFill>
                <a:uFill>
                  <a:solidFill>
                    <a:srgbClr val="0000FF"/>
                  </a:solidFill>
                </a:uFill>
              </a:defRPr>
            </a:pPr>
            <a:r>
              <a:rPr>
                <a:hlinkClick r:id="rId3" invalidUrl="" action="" tgtFrame="" tooltip="" history="1" highlightClick="0" endSnd="0"/>
              </a:rPr>
              <a:t>https://alverton.eschools.co.uk/website/reading_and_phonics/297521</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Title 2"/>
          <p:cNvSpPr txBox="1"/>
          <p:nvPr>
            <p:ph type="title"/>
          </p:nvPr>
        </p:nvSpPr>
        <p:spPr>
          <a:xfrm>
            <a:off x="479375" y="332654"/>
            <a:ext cx="9793090" cy="1152132"/>
          </a:xfrm>
          <a:prstGeom prst="rect">
            <a:avLst/>
          </a:prstGeom>
        </p:spPr>
        <p:txBody>
          <a:bodyPr/>
          <a:lstStyle/>
          <a:p>
            <a:pPr/>
            <a:r>
              <a:t>Teaching order </a:t>
            </a:r>
          </a:p>
        </p:txBody>
      </p:sp>
      <p:pic>
        <p:nvPicPr>
          <p:cNvPr id="201" name="Picture 6" descr="Picture 6"/>
          <p:cNvPicPr>
            <a:picLocks noChangeAspect="1"/>
          </p:cNvPicPr>
          <p:nvPr/>
        </p:nvPicPr>
        <p:blipFill>
          <a:blip r:embed="rId3">
            <a:extLst/>
          </a:blip>
          <a:srcRect l="0" t="0" r="1" b="4"/>
          <a:stretch>
            <a:fillRect/>
          </a:stretch>
        </p:blipFill>
        <p:spPr>
          <a:xfrm>
            <a:off x="6179592" y="1619404"/>
            <a:ext cx="4534694" cy="3904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3" y="0"/>
                </a:moveTo>
                <a:cubicBezTo>
                  <a:pt x="194" y="0"/>
                  <a:pt x="0" y="225"/>
                  <a:pt x="0" y="503"/>
                </a:cubicBezTo>
                <a:lnTo>
                  <a:pt x="0" y="21099"/>
                </a:lnTo>
                <a:cubicBezTo>
                  <a:pt x="0" y="21377"/>
                  <a:pt x="194" y="21600"/>
                  <a:pt x="433" y="21600"/>
                </a:cubicBezTo>
                <a:lnTo>
                  <a:pt x="21167" y="21600"/>
                </a:lnTo>
                <a:cubicBezTo>
                  <a:pt x="21406" y="21600"/>
                  <a:pt x="21600" y="21377"/>
                  <a:pt x="21600" y="21099"/>
                </a:cubicBezTo>
                <a:lnTo>
                  <a:pt x="21600" y="503"/>
                </a:lnTo>
                <a:cubicBezTo>
                  <a:pt x="21600" y="225"/>
                  <a:pt x="21406" y="0"/>
                  <a:pt x="21167" y="0"/>
                </a:cubicBezTo>
                <a:lnTo>
                  <a:pt x="433" y="0"/>
                </a:lnTo>
                <a:close/>
              </a:path>
            </a:pathLst>
          </a:custGeom>
          <a:ln w="12700">
            <a:miter lim="400000"/>
          </a:ln>
        </p:spPr>
      </p:pic>
      <p:pic>
        <p:nvPicPr>
          <p:cNvPr id="202" name="Picture 7" descr="Picture 7"/>
          <p:cNvPicPr>
            <a:picLocks noChangeAspect="1"/>
          </p:cNvPicPr>
          <p:nvPr/>
        </p:nvPicPr>
        <p:blipFill>
          <a:blip r:embed="rId4">
            <a:extLst/>
          </a:blip>
          <a:srcRect l="0" t="0" r="0" b="0"/>
          <a:stretch>
            <a:fillRect/>
          </a:stretch>
        </p:blipFill>
        <p:spPr>
          <a:xfrm>
            <a:off x="1126414" y="1410691"/>
            <a:ext cx="3776663" cy="4036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7" y="0"/>
                </a:moveTo>
                <a:cubicBezTo>
                  <a:pt x="245" y="0"/>
                  <a:pt x="0" y="229"/>
                  <a:pt x="0" y="512"/>
                </a:cubicBezTo>
                <a:lnTo>
                  <a:pt x="0" y="21088"/>
                </a:lnTo>
                <a:cubicBezTo>
                  <a:pt x="0" y="21371"/>
                  <a:pt x="245" y="21600"/>
                  <a:pt x="547" y="21600"/>
                </a:cubicBezTo>
                <a:lnTo>
                  <a:pt x="21053" y="21600"/>
                </a:lnTo>
                <a:cubicBezTo>
                  <a:pt x="21355" y="21600"/>
                  <a:pt x="21600" y="21371"/>
                  <a:pt x="21600" y="21088"/>
                </a:cubicBezTo>
                <a:lnTo>
                  <a:pt x="21600" y="512"/>
                </a:lnTo>
                <a:cubicBezTo>
                  <a:pt x="21600" y="229"/>
                  <a:pt x="21355" y="0"/>
                  <a:pt x="21053" y="0"/>
                </a:cubicBezTo>
                <a:lnTo>
                  <a:pt x="547" y="0"/>
                </a:lnTo>
                <a:close/>
              </a:path>
            </a:pathLst>
          </a:custGeom>
          <a:ln w="12700">
            <a:miter lim="400000"/>
          </a:ln>
        </p:spPr>
      </p:pic>
      <p:sp>
        <p:nvSpPr>
          <p:cNvPr id="203" name="Follows strict progression - usually 4 new sounds a week are taught with a review lesson on Friday."/>
          <p:cNvSpPr txBox="1"/>
          <p:nvPr/>
        </p:nvSpPr>
        <p:spPr>
          <a:xfrm>
            <a:off x="3607221" y="560123"/>
            <a:ext cx="6904933" cy="6251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FF2600"/>
                </a:solidFill>
              </a:defRPr>
            </a:lvl1pPr>
          </a:lstStyle>
          <a:p>
            <a:pPr/>
            <a:r>
              <a:t>Follows strict progression - usually 4 new sounds a week are taught with a review lesson on Friday.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02"/>
                                        </p:tgtEl>
                                        <p:attrNameLst>
                                          <p:attrName>style.visibility</p:attrName>
                                        </p:attrNameLst>
                                      </p:cBhvr>
                                      <p:to>
                                        <p:strVal val="visible"/>
                                      </p:to>
                                    </p:set>
                                    <p:anim calcmode="lin" valueType="num">
                                      <p:cBhvr>
                                        <p:cTn id="7" dur="500" fill="hold"/>
                                        <p:tgtEl>
                                          <p:spTgt spid="202"/>
                                        </p:tgtEl>
                                        <p:attrNameLst>
                                          <p:attrName>ppt_x</p:attrName>
                                        </p:attrNameLst>
                                      </p:cBhvr>
                                      <p:tavLst>
                                        <p:tav tm="0">
                                          <p:val>
                                            <p:strVal val="#ppt_x"/>
                                          </p:val>
                                        </p:tav>
                                        <p:tav tm="100000">
                                          <p:val>
                                            <p:strVal val="#ppt_x"/>
                                          </p:val>
                                        </p:tav>
                                      </p:tavLst>
                                    </p:anim>
                                    <p:anim calcmode="lin" valueType="num">
                                      <p:cBhvr>
                                        <p:cTn id="8" dur="500" fill="hold"/>
                                        <p:tgtEl>
                                          <p:spTgt spid="20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201"/>
                                        </p:tgtEl>
                                        <p:attrNameLst>
                                          <p:attrName>style.visibility</p:attrName>
                                        </p:attrNameLst>
                                      </p:cBhvr>
                                      <p:to>
                                        <p:strVal val="visible"/>
                                      </p:to>
                                    </p:set>
                                    <p:anim calcmode="lin" valueType="num">
                                      <p:cBhvr>
                                        <p:cTn id="12" dur="500" fill="hold"/>
                                        <p:tgtEl>
                                          <p:spTgt spid="201"/>
                                        </p:tgtEl>
                                        <p:attrNameLst>
                                          <p:attrName>ppt_x</p:attrName>
                                        </p:attrNameLst>
                                      </p:cBhvr>
                                      <p:tavLst>
                                        <p:tav tm="0">
                                          <p:val>
                                            <p:strVal val="#ppt_x"/>
                                          </p:val>
                                        </p:tav>
                                        <p:tav tm="100000">
                                          <p:val>
                                            <p:strVal val="#ppt_x"/>
                                          </p:val>
                                        </p:tav>
                                      </p:tavLst>
                                    </p:anim>
                                    <p:anim calcmode="lin" valueType="num">
                                      <p:cBhvr>
                                        <p:cTn id="13"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2"/>
      <p:bldP build="whole" bldLvl="1" animBg="1" rev="0" advAuto="0" spid="202" grpId="1"/>
    </p:bldLst>
  </p:timing>
</p:sld>
</file>

<file path=ppt/theme/theme1.xml><?xml version="1.0" encoding="utf-8"?>
<a:theme xmlns:a="http://schemas.openxmlformats.org/drawingml/2006/main" xmlns:r="http://schemas.openxmlformats.org/officeDocument/2006/relationships" name="Presentation cover">
  <a:themeElements>
    <a:clrScheme name="Presentation cover">
      <a:dk1>
        <a:srgbClr val="000000"/>
      </a:dk1>
      <a:lt1>
        <a:srgbClr val="FFFFFF"/>
      </a:lt1>
      <a:dk2>
        <a:srgbClr val="A7A7A7"/>
      </a:dk2>
      <a:lt2>
        <a:srgbClr val="535353"/>
      </a:lt2>
      <a:accent1>
        <a:srgbClr val="4472C4"/>
      </a:accent1>
      <a:accent2>
        <a:srgbClr val="ED7D31"/>
      </a:accent2>
      <a:accent3>
        <a:srgbClr val="8F8F8F"/>
      </a:accent3>
      <a:accent4>
        <a:srgbClr val="707070"/>
      </a:accent4>
      <a:accent5>
        <a:srgbClr val="B0BCDE"/>
      </a:accent5>
      <a:accent6>
        <a:srgbClr val="D7712B"/>
      </a:accent6>
      <a:hlink>
        <a:srgbClr val="0000FF"/>
      </a:hlink>
      <a:folHlink>
        <a:srgbClr val="FF00FF"/>
      </a:folHlink>
    </a:clrScheme>
    <a:fontScheme name="Presentation cover">
      <a:majorFont>
        <a:latin typeface="Helvetica"/>
        <a:ea typeface="Helvetica"/>
        <a:cs typeface="Helvetica"/>
      </a:majorFont>
      <a:minorFont>
        <a:latin typeface="Calibri"/>
        <a:ea typeface="Calibri"/>
        <a:cs typeface="Calibri"/>
      </a:minorFont>
    </a:fontScheme>
    <a:fmtScheme name="Presentation cov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resentation cover">
  <a:themeElements>
    <a:clrScheme name="Presentation cover">
      <a:dk1>
        <a:srgbClr val="000000"/>
      </a:dk1>
      <a:lt1>
        <a:srgbClr val="FFFFFF"/>
      </a:lt1>
      <a:dk2>
        <a:srgbClr val="A7A7A7"/>
      </a:dk2>
      <a:lt2>
        <a:srgbClr val="535353"/>
      </a:lt2>
      <a:accent1>
        <a:srgbClr val="4472C4"/>
      </a:accent1>
      <a:accent2>
        <a:srgbClr val="ED7D31"/>
      </a:accent2>
      <a:accent3>
        <a:srgbClr val="8F8F8F"/>
      </a:accent3>
      <a:accent4>
        <a:srgbClr val="707070"/>
      </a:accent4>
      <a:accent5>
        <a:srgbClr val="B0BCDE"/>
      </a:accent5>
      <a:accent6>
        <a:srgbClr val="D7712B"/>
      </a:accent6>
      <a:hlink>
        <a:srgbClr val="0000FF"/>
      </a:hlink>
      <a:folHlink>
        <a:srgbClr val="FF00FF"/>
      </a:folHlink>
    </a:clrScheme>
    <a:fontScheme name="Presentation cover">
      <a:majorFont>
        <a:latin typeface="Helvetica"/>
        <a:ea typeface="Helvetica"/>
        <a:cs typeface="Helvetica"/>
      </a:majorFont>
      <a:minorFont>
        <a:latin typeface="Calibri"/>
        <a:ea typeface="Calibri"/>
        <a:cs typeface="Calibri"/>
      </a:minorFont>
    </a:fontScheme>
    <a:fmtScheme name="Presentation cov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